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8" r:id="rId4"/>
    <p:sldId id="259" r:id="rId5"/>
    <p:sldId id="260" r:id="rId6"/>
    <p:sldId id="261" r:id="rId7"/>
    <p:sldId id="262" r:id="rId8"/>
    <p:sldId id="263" r:id="rId9"/>
    <p:sldId id="268" r:id="rId1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427514299310786"/>
          <c:y val="1.559772818784834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pieChart>
        <c:varyColors val="1"/>
        <c:ser>
          <c:idx val="0"/>
          <c:order val="0"/>
          <c:tx>
            <c:strRef>
              <c:f>List1!$B$1</c:f>
              <c:strCache>
                <c:ptCount val="1"/>
                <c:pt idx="0">
                  <c:v>Članovi DPS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4EE-4FFC-957A-DFAA9C7B5279}"/>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84EE-4FFC-957A-DFAA9C7B5279}"/>
              </c:ext>
            </c:extLst>
          </c:dPt>
          <c:cat>
            <c:strRef>
              <c:f>List1!$A$2:$A$3</c:f>
              <c:strCache>
                <c:ptCount val="2"/>
                <c:pt idx="0">
                  <c:v>nisu ispunili anketu</c:v>
                </c:pt>
                <c:pt idx="1">
                  <c:v>ispunili anketu</c:v>
                </c:pt>
              </c:strCache>
            </c:strRef>
          </c:cat>
          <c:val>
            <c:numRef>
              <c:f>List1!$B$2:$B$3</c:f>
              <c:numCache>
                <c:formatCode>General</c:formatCode>
                <c:ptCount val="2"/>
                <c:pt idx="0">
                  <c:v>158</c:v>
                </c:pt>
                <c:pt idx="1">
                  <c:v>42</c:v>
                </c:pt>
              </c:numCache>
            </c:numRef>
          </c:val>
          <c:extLst>
            <c:ext xmlns:c16="http://schemas.microsoft.com/office/drawing/2014/chart" uri="{C3380CC4-5D6E-409C-BE32-E72D297353CC}">
              <c16:uniqueId val="{00000000-E601-4CF1-9C0E-DAC946D9927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pieChart>
        <c:varyColors val="1"/>
        <c:ser>
          <c:idx val="0"/>
          <c:order val="0"/>
          <c:tx>
            <c:strRef>
              <c:f>List1!$B$1</c:f>
              <c:strCache>
                <c:ptCount val="1"/>
                <c:pt idx="0">
                  <c:v>mjesto rada</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7EC-4B20-AC5C-C44F447F916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EA8-4396-8D95-814FE4F23F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EA8-4396-8D95-814FE4F23F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EA8-4396-8D95-814FE4F23FA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EA8-4396-8D95-814FE4F23FA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EA8-4396-8D95-814FE4F23FA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EA8-4396-8D95-814FE4F23FA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EA8-4396-8D95-814FE4F23FA8}"/>
              </c:ext>
            </c:extLst>
          </c:dPt>
          <c:cat>
            <c:strRef>
              <c:f>List1!$A$2:$A$9</c:f>
              <c:strCache>
                <c:ptCount val="8"/>
                <c:pt idx="0">
                  <c:v>Split</c:v>
                </c:pt>
                <c:pt idx="1">
                  <c:v>Kaštela</c:v>
                </c:pt>
                <c:pt idx="2">
                  <c:v>Solin</c:v>
                </c:pt>
                <c:pt idx="3">
                  <c:v>Makarska</c:v>
                </c:pt>
                <c:pt idx="4">
                  <c:v>Podstrana</c:v>
                </c:pt>
                <c:pt idx="5">
                  <c:v>Runović</c:v>
                </c:pt>
                <c:pt idx="6">
                  <c:v>Trilj</c:v>
                </c:pt>
                <c:pt idx="7">
                  <c:v>Trogir</c:v>
                </c:pt>
              </c:strCache>
            </c:strRef>
          </c:cat>
          <c:val>
            <c:numRef>
              <c:f>List1!$B$2:$B$9</c:f>
              <c:numCache>
                <c:formatCode>General</c:formatCode>
                <c:ptCount val="8"/>
                <c:pt idx="0">
                  <c:v>19</c:v>
                </c:pt>
                <c:pt idx="1">
                  <c:v>2</c:v>
                </c:pt>
                <c:pt idx="2">
                  <c:v>1</c:v>
                </c:pt>
                <c:pt idx="3">
                  <c:v>1</c:v>
                </c:pt>
                <c:pt idx="4">
                  <c:v>1</c:v>
                </c:pt>
                <c:pt idx="5">
                  <c:v>1</c:v>
                </c:pt>
                <c:pt idx="6">
                  <c:v>1</c:v>
                </c:pt>
                <c:pt idx="7">
                  <c:v>1</c:v>
                </c:pt>
              </c:numCache>
            </c:numRef>
          </c:val>
          <c:extLst>
            <c:ext xmlns:c16="http://schemas.microsoft.com/office/drawing/2014/chart" uri="{C3380CC4-5D6E-409C-BE32-E72D297353CC}">
              <c16:uniqueId val="{00000000-A7EC-4B20-AC5C-C44F447F916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pieChart>
        <c:varyColors val="1"/>
        <c:ser>
          <c:idx val="0"/>
          <c:order val="0"/>
          <c:tx>
            <c:strRef>
              <c:f>List1!$B$1</c:f>
              <c:strCache>
                <c:ptCount val="1"/>
                <c:pt idx="0">
                  <c:v>prebivalište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669-41DA-B4F3-BA959D45D01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669-41DA-B4F3-BA959D45D01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669-41DA-B4F3-BA959D45D01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669-41DA-B4F3-BA959D45D01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669-41DA-B4F3-BA959D45D01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669-41DA-B4F3-BA959D45D017}"/>
              </c:ext>
            </c:extLst>
          </c:dPt>
          <c:cat>
            <c:strRef>
              <c:f>List1!$A$2:$A$7</c:f>
              <c:strCache>
                <c:ptCount val="6"/>
                <c:pt idx="0">
                  <c:v>Split</c:v>
                </c:pt>
                <c:pt idx="1">
                  <c:v>Kaštela</c:v>
                </c:pt>
                <c:pt idx="2">
                  <c:v>Makarska</c:v>
                </c:pt>
                <c:pt idx="3">
                  <c:v>Podstrana</c:v>
                </c:pt>
                <c:pt idx="4">
                  <c:v>Runović</c:v>
                </c:pt>
                <c:pt idx="5">
                  <c:v>Trogir</c:v>
                </c:pt>
              </c:strCache>
            </c:strRef>
          </c:cat>
          <c:val>
            <c:numRef>
              <c:f>List1!$B$2:$B$7</c:f>
              <c:numCache>
                <c:formatCode>General</c:formatCode>
                <c:ptCount val="6"/>
                <c:pt idx="0">
                  <c:v>21</c:v>
                </c:pt>
                <c:pt idx="1">
                  <c:v>2</c:v>
                </c:pt>
                <c:pt idx="2">
                  <c:v>1</c:v>
                </c:pt>
                <c:pt idx="3">
                  <c:v>1</c:v>
                </c:pt>
                <c:pt idx="4">
                  <c:v>1</c:v>
                </c:pt>
                <c:pt idx="5">
                  <c:v>1</c:v>
                </c:pt>
              </c:numCache>
            </c:numRef>
          </c:val>
          <c:extLst>
            <c:ext xmlns:c16="http://schemas.microsoft.com/office/drawing/2014/chart" uri="{C3380CC4-5D6E-409C-BE32-E72D297353CC}">
              <c16:uniqueId val="{00000000-E055-47BF-8DA9-A2CA29AC0AE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hr-HR" dirty="0"/>
              <a:t>Stupanj</a:t>
            </a:r>
            <a:r>
              <a:rPr lang="hr-HR" baseline="0" dirty="0"/>
              <a:t> slaganja s tvrdnjama</a:t>
            </a:r>
            <a:endParaRPr lang="hr-HR"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barChart>
        <c:barDir val="col"/>
        <c:grouping val="clustered"/>
        <c:varyColors val="0"/>
        <c:ser>
          <c:idx val="0"/>
          <c:order val="0"/>
          <c:tx>
            <c:strRef>
              <c:f>List1!$B$1</c:f>
              <c:strCache>
                <c:ptCount val="1"/>
                <c:pt idx="0">
                  <c:v>nimalo se ne slažem</c:v>
                </c:pt>
              </c:strCache>
            </c:strRef>
          </c:tx>
          <c:spPr>
            <a:solidFill>
              <a:schemeClr val="accent1"/>
            </a:solidFill>
            <a:ln>
              <a:noFill/>
            </a:ln>
            <a:effectLst/>
          </c:spPr>
          <c:invertIfNegative val="0"/>
          <c:cat>
            <c:strRef>
              <c:f>List1!$A$2:$A$5</c:f>
              <c:strCache>
                <c:ptCount val="4"/>
                <c:pt idx="0">
                  <c:v>U svojoj organizaciji sam aktivno uključen/a u organizaciju mjera kao odgovora na krizu</c:v>
                </c:pt>
                <c:pt idx="1">
                  <c:v>U svojoj organizaciji pružam aktivnu podršku korisnicima i članovima tima vezano za krizu </c:v>
                </c:pt>
                <c:pt idx="2">
                  <c:v>Pratim stručne objave vezano za mentalno zdravlje vezano za krizu</c:v>
                </c:pt>
                <c:pt idx="3">
                  <c:v>Navedene objave mi koriste u profesionalnom radu</c:v>
                </c:pt>
              </c:strCache>
            </c:strRef>
          </c:cat>
          <c:val>
            <c:numRef>
              <c:f>List1!$B$2:$B$5</c:f>
              <c:numCache>
                <c:formatCode>General</c:formatCode>
                <c:ptCount val="4"/>
                <c:pt idx="0">
                  <c:v>6</c:v>
                </c:pt>
                <c:pt idx="1">
                  <c:v>7</c:v>
                </c:pt>
                <c:pt idx="2">
                  <c:v>1</c:v>
                </c:pt>
                <c:pt idx="3">
                  <c:v>1</c:v>
                </c:pt>
              </c:numCache>
            </c:numRef>
          </c:val>
          <c:extLst>
            <c:ext xmlns:c16="http://schemas.microsoft.com/office/drawing/2014/chart" uri="{C3380CC4-5D6E-409C-BE32-E72D297353CC}">
              <c16:uniqueId val="{00000000-1D16-4CFA-9529-5EB9F1BE627E}"/>
            </c:ext>
          </c:extLst>
        </c:ser>
        <c:ser>
          <c:idx val="1"/>
          <c:order val="1"/>
          <c:tx>
            <c:strRef>
              <c:f>List1!$C$1</c:f>
              <c:strCache>
                <c:ptCount val="1"/>
                <c:pt idx="0">
                  <c:v>donekle se slažem</c:v>
                </c:pt>
              </c:strCache>
            </c:strRef>
          </c:tx>
          <c:spPr>
            <a:solidFill>
              <a:schemeClr val="accent2"/>
            </a:solidFill>
            <a:ln>
              <a:noFill/>
            </a:ln>
            <a:effectLst/>
          </c:spPr>
          <c:invertIfNegative val="0"/>
          <c:cat>
            <c:strRef>
              <c:f>List1!$A$2:$A$5</c:f>
              <c:strCache>
                <c:ptCount val="4"/>
                <c:pt idx="0">
                  <c:v>U svojoj organizaciji sam aktivno uključen/a u organizaciju mjera kao odgovora na krizu</c:v>
                </c:pt>
                <c:pt idx="1">
                  <c:v>U svojoj organizaciji pružam aktivnu podršku korisnicima i članovima tima vezano za krizu </c:v>
                </c:pt>
                <c:pt idx="2">
                  <c:v>Pratim stručne objave vezano za mentalno zdravlje vezano za krizu</c:v>
                </c:pt>
                <c:pt idx="3">
                  <c:v>Navedene objave mi koriste u profesionalnom radu</c:v>
                </c:pt>
              </c:strCache>
            </c:strRef>
          </c:cat>
          <c:val>
            <c:numRef>
              <c:f>List1!$C$2:$C$5</c:f>
              <c:numCache>
                <c:formatCode>General</c:formatCode>
                <c:ptCount val="4"/>
                <c:pt idx="0">
                  <c:v>5</c:v>
                </c:pt>
                <c:pt idx="1">
                  <c:v>4</c:v>
                </c:pt>
                <c:pt idx="2">
                  <c:v>1</c:v>
                </c:pt>
                <c:pt idx="3">
                  <c:v>2</c:v>
                </c:pt>
              </c:numCache>
            </c:numRef>
          </c:val>
          <c:extLst>
            <c:ext xmlns:c16="http://schemas.microsoft.com/office/drawing/2014/chart" uri="{C3380CC4-5D6E-409C-BE32-E72D297353CC}">
              <c16:uniqueId val="{00000001-1D16-4CFA-9529-5EB9F1BE627E}"/>
            </c:ext>
          </c:extLst>
        </c:ser>
        <c:ser>
          <c:idx val="2"/>
          <c:order val="2"/>
          <c:tx>
            <c:strRef>
              <c:f>List1!$D$1</c:f>
              <c:strCache>
                <c:ptCount val="1"/>
                <c:pt idx="0">
                  <c:v>niti se slažem, niti se ne slažem</c:v>
                </c:pt>
              </c:strCache>
            </c:strRef>
          </c:tx>
          <c:spPr>
            <a:solidFill>
              <a:schemeClr val="accent3"/>
            </a:solidFill>
            <a:ln>
              <a:noFill/>
            </a:ln>
            <a:effectLst/>
          </c:spPr>
          <c:invertIfNegative val="0"/>
          <c:cat>
            <c:strRef>
              <c:f>List1!$A$2:$A$5</c:f>
              <c:strCache>
                <c:ptCount val="4"/>
                <c:pt idx="0">
                  <c:v>U svojoj organizaciji sam aktivno uključen/a u organizaciju mjera kao odgovora na krizu</c:v>
                </c:pt>
                <c:pt idx="1">
                  <c:v>U svojoj organizaciji pružam aktivnu podršku korisnicima i članovima tima vezano za krizu </c:v>
                </c:pt>
                <c:pt idx="2">
                  <c:v>Pratim stručne objave vezano za mentalno zdravlje vezano za krizu</c:v>
                </c:pt>
                <c:pt idx="3">
                  <c:v>Navedene objave mi koriste u profesionalnom radu</c:v>
                </c:pt>
              </c:strCache>
            </c:strRef>
          </c:cat>
          <c:val>
            <c:numRef>
              <c:f>List1!$D$2:$D$5</c:f>
              <c:numCache>
                <c:formatCode>General</c:formatCode>
                <c:ptCount val="4"/>
                <c:pt idx="0">
                  <c:v>6</c:v>
                </c:pt>
                <c:pt idx="1">
                  <c:v>6</c:v>
                </c:pt>
                <c:pt idx="2">
                  <c:v>2</c:v>
                </c:pt>
                <c:pt idx="3">
                  <c:v>5</c:v>
                </c:pt>
              </c:numCache>
            </c:numRef>
          </c:val>
          <c:extLst>
            <c:ext xmlns:c16="http://schemas.microsoft.com/office/drawing/2014/chart" uri="{C3380CC4-5D6E-409C-BE32-E72D297353CC}">
              <c16:uniqueId val="{00000002-1D16-4CFA-9529-5EB9F1BE627E}"/>
            </c:ext>
          </c:extLst>
        </c:ser>
        <c:ser>
          <c:idx val="3"/>
          <c:order val="3"/>
          <c:tx>
            <c:strRef>
              <c:f>List1!$E$1</c:f>
              <c:strCache>
                <c:ptCount val="1"/>
                <c:pt idx="0">
                  <c:v>prilično se slažem</c:v>
                </c:pt>
              </c:strCache>
            </c:strRef>
          </c:tx>
          <c:spPr>
            <a:solidFill>
              <a:schemeClr val="accent4"/>
            </a:solidFill>
            <a:ln>
              <a:noFill/>
            </a:ln>
            <a:effectLst/>
          </c:spPr>
          <c:invertIfNegative val="0"/>
          <c:cat>
            <c:strRef>
              <c:f>List1!$A$2:$A$5</c:f>
              <c:strCache>
                <c:ptCount val="4"/>
                <c:pt idx="0">
                  <c:v>U svojoj organizaciji sam aktivno uključen/a u organizaciju mjera kao odgovora na krizu</c:v>
                </c:pt>
                <c:pt idx="1">
                  <c:v>U svojoj organizaciji pružam aktivnu podršku korisnicima i članovima tima vezano za krizu </c:v>
                </c:pt>
                <c:pt idx="2">
                  <c:v>Pratim stručne objave vezano za mentalno zdravlje vezano za krizu</c:v>
                </c:pt>
                <c:pt idx="3">
                  <c:v>Navedene objave mi koriste u profesionalnom radu</c:v>
                </c:pt>
              </c:strCache>
            </c:strRef>
          </c:cat>
          <c:val>
            <c:numRef>
              <c:f>List1!$E$2:$E$5</c:f>
              <c:numCache>
                <c:formatCode>General</c:formatCode>
                <c:ptCount val="4"/>
                <c:pt idx="0">
                  <c:v>12</c:v>
                </c:pt>
                <c:pt idx="1">
                  <c:v>10</c:v>
                </c:pt>
                <c:pt idx="2">
                  <c:v>13</c:v>
                </c:pt>
                <c:pt idx="3">
                  <c:v>12</c:v>
                </c:pt>
              </c:numCache>
            </c:numRef>
          </c:val>
          <c:extLst>
            <c:ext xmlns:c16="http://schemas.microsoft.com/office/drawing/2014/chart" uri="{C3380CC4-5D6E-409C-BE32-E72D297353CC}">
              <c16:uniqueId val="{00000003-1D16-4CFA-9529-5EB9F1BE627E}"/>
            </c:ext>
          </c:extLst>
        </c:ser>
        <c:ser>
          <c:idx val="4"/>
          <c:order val="4"/>
          <c:tx>
            <c:strRef>
              <c:f>List1!$F$1</c:f>
              <c:strCache>
                <c:ptCount val="1"/>
                <c:pt idx="0">
                  <c:v>u potpunosti se slažem</c:v>
                </c:pt>
              </c:strCache>
            </c:strRef>
          </c:tx>
          <c:spPr>
            <a:solidFill>
              <a:schemeClr val="accent5"/>
            </a:solidFill>
            <a:ln>
              <a:noFill/>
            </a:ln>
            <a:effectLst/>
          </c:spPr>
          <c:invertIfNegative val="0"/>
          <c:cat>
            <c:strRef>
              <c:f>List1!$A$2:$A$5</c:f>
              <c:strCache>
                <c:ptCount val="4"/>
                <c:pt idx="0">
                  <c:v>U svojoj organizaciji sam aktivno uključen/a u organizaciju mjera kao odgovora na krizu</c:v>
                </c:pt>
                <c:pt idx="1">
                  <c:v>U svojoj organizaciji pružam aktivnu podršku korisnicima i članovima tima vezano za krizu </c:v>
                </c:pt>
                <c:pt idx="2">
                  <c:v>Pratim stručne objave vezano za mentalno zdravlje vezano za krizu</c:v>
                </c:pt>
                <c:pt idx="3">
                  <c:v>Navedene objave mi koriste u profesionalnom radu</c:v>
                </c:pt>
              </c:strCache>
            </c:strRef>
          </c:cat>
          <c:val>
            <c:numRef>
              <c:f>List1!$F$2:$F$5</c:f>
              <c:numCache>
                <c:formatCode>General</c:formatCode>
                <c:ptCount val="4"/>
                <c:pt idx="0">
                  <c:v>13</c:v>
                </c:pt>
                <c:pt idx="1">
                  <c:v>15</c:v>
                </c:pt>
                <c:pt idx="2">
                  <c:v>25</c:v>
                </c:pt>
                <c:pt idx="3">
                  <c:v>22</c:v>
                </c:pt>
              </c:numCache>
            </c:numRef>
          </c:val>
          <c:extLst>
            <c:ext xmlns:c16="http://schemas.microsoft.com/office/drawing/2014/chart" uri="{C3380CC4-5D6E-409C-BE32-E72D297353CC}">
              <c16:uniqueId val="{00000005-1D16-4CFA-9529-5EB9F1BE627E}"/>
            </c:ext>
          </c:extLst>
        </c:ser>
        <c:dLbls>
          <c:showLegendKey val="0"/>
          <c:showVal val="0"/>
          <c:showCatName val="0"/>
          <c:showSerName val="0"/>
          <c:showPercent val="0"/>
          <c:showBubbleSize val="0"/>
        </c:dLbls>
        <c:gapWidth val="219"/>
        <c:overlap val="-27"/>
        <c:axId val="381504768"/>
        <c:axId val="381502144"/>
      </c:barChart>
      <c:catAx>
        <c:axId val="38150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crossAx val="381502144"/>
        <c:crosses val="autoZero"/>
        <c:auto val="1"/>
        <c:lblAlgn val="ctr"/>
        <c:lblOffset val="100"/>
        <c:noMultiLvlLbl val="0"/>
      </c:catAx>
      <c:valAx>
        <c:axId val="381502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crossAx val="381504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hr-HR" dirty="0"/>
              <a:t>Stupanj slaganja s tvrdnjama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barChart>
        <c:barDir val="col"/>
        <c:grouping val="clustered"/>
        <c:varyColors val="0"/>
        <c:ser>
          <c:idx val="0"/>
          <c:order val="0"/>
          <c:tx>
            <c:strRef>
              <c:f>List1!$B$1</c:f>
              <c:strCache>
                <c:ptCount val="1"/>
                <c:pt idx="0">
                  <c:v>nimalo se ne slažem</c:v>
                </c:pt>
              </c:strCache>
            </c:strRef>
          </c:tx>
          <c:spPr>
            <a:solidFill>
              <a:schemeClr val="accent1"/>
            </a:solidFill>
            <a:ln>
              <a:noFill/>
            </a:ln>
            <a:effectLst/>
          </c:spPr>
          <c:invertIfNegative val="0"/>
          <c:cat>
            <c:strRef>
              <c:f>List1!$A$2:$A$5</c:f>
              <c:strCache>
                <c:ptCount val="4"/>
                <c:pt idx="0">
                  <c:v>Smatram da je u ovom trenutku potrebna veća uključenost psihologa kao odgovor na krizu</c:v>
                </c:pt>
                <c:pt idx="1">
                  <c:v>Smatram da će u nadolazećem periodu biti potrebna veća uključenost psihologa kao odgovor na krizu</c:v>
                </c:pt>
                <c:pt idx="2">
                  <c:v>Osjećam se kompetentnom/im u pružanju podrške korisnicima i članovima tima organizacije u kojoj radim vezano za krizu</c:v>
                </c:pt>
                <c:pt idx="3">
                  <c:v>Smatram da građani u našoj sredini percipiraju psihologe kao stručnjake koji mogu dati svoj doprinos u rješavanju krize</c:v>
                </c:pt>
              </c:strCache>
            </c:strRef>
          </c:cat>
          <c:val>
            <c:numRef>
              <c:f>List1!$B$2:$B$5</c:f>
              <c:numCache>
                <c:formatCode>General</c:formatCode>
                <c:ptCount val="4"/>
                <c:pt idx="0">
                  <c:v>1</c:v>
                </c:pt>
                <c:pt idx="1">
                  <c:v>1</c:v>
                </c:pt>
                <c:pt idx="2">
                  <c:v>1</c:v>
                </c:pt>
                <c:pt idx="3">
                  <c:v>2</c:v>
                </c:pt>
              </c:numCache>
            </c:numRef>
          </c:val>
          <c:extLst>
            <c:ext xmlns:c16="http://schemas.microsoft.com/office/drawing/2014/chart" uri="{C3380CC4-5D6E-409C-BE32-E72D297353CC}">
              <c16:uniqueId val="{00000000-6008-4093-8D4C-6E63F7DEB704}"/>
            </c:ext>
          </c:extLst>
        </c:ser>
        <c:ser>
          <c:idx val="1"/>
          <c:order val="1"/>
          <c:tx>
            <c:strRef>
              <c:f>List1!$C$1</c:f>
              <c:strCache>
                <c:ptCount val="1"/>
                <c:pt idx="0">
                  <c:v>donekle se slažem</c:v>
                </c:pt>
              </c:strCache>
            </c:strRef>
          </c:tx>
          <c:spPr>
            <a:solidFill>
              <a:schemeClr val="accent2"/>
            </a:solidFill>
            <a:ln>
              <a:noFill/>
            </a:ln>
            <a:effectLst/>
          </c:spPr>
          <c:invertIfNegative val="0"/>
          <c:cat>
            <c:strRef>
              <c:f>List1!$A$2:$A$5</c:f>
              <c:strCache>
                <c:ptCount val="4"/>
                <c:pt idx="0">
                  <c:v>Smatram da je u ovom trenutku potrebna veća uključenost psihologa kao odgovor na krizu</c:v>
                </c:pt>
                <c:pt idx="1">
                  <c:v>Smatram da će u nadolazećem periodu biti potrebna veća uključenost psihologa kao odgovor na krizu</c:v>
                </c:pt>
                <c:pt idx="2">
                  <c:v>Osjećam se kompetentnom/im u pružanju podrške korisnicima i članovima tima organizacije u kojoj radim vezano za krizu</c:v>
                </c:pt>
                <c:pt idx="3">
                  <c:v>Smatram da građani u našoj sredini percipiraju psihologe kao stručnjake koji mogu dati svoj doprinos u rješavanju krize</c:v>
                </c:pt>
              </c:strCache>
            </c:strRef>
          </c:cat>
          <c:val>
            <c:numRef>
              <c:f>List1!$C$2:$C$5</c:f>
              <c:numCache>
                <c:formatCode>General</c:formatCode>
                <c:ptCount val="4"/>
                <c:pt idx="0">
                  <c:v>0</c:v>
                </c:pt>
                <c:pt idx="1">
                  <c:v>0</c:v>
                </c:pt>
                <c:pt idx="2">
                  <c:v>2</c:v>
                </c:pt>
                <c:pt idx="3">
                  <c:v>3</c:v>
                </c:pt>
              </c:numCache>
            </c:numRef>
          </c:val>
          <c:extLst>
            <c:ext xmlns:c16="http://schemas.microsoft.com/office/drawing/2014/chart" uri="{C3380CC4-5D6E-409C-BE32-E72D297353CC}">
              <c16:uniqueId val="{00000001-6008-4093-8D4C-6E63F7DEB704}"/>
            </c:ext>
          </c:extLst>
        </c:ser>
        <c:ser>
          <c:idx val="2"/>
          <c:order val="2"/>
          <c:tx>
            <c:strRef>
              <c:f>List1!$D$1</c:f>
              <c:strCache>
                <c:ptCount val="1"/>
                <c:pt idx="0">
                  <c:v>niti se slažem niti se ne slažem</c:v>
                </c:pt>
              </c:strCache>
            </c:strRef>
          </c:tx>
          <c:spPr>
            <a:solidFill>
              <a:schemeClr val="accent3"/>
            </a:solidFill>
            <a:ln>
              <a:noFill/>
            </a:ln>
            <a:effectLst/>
          </c:spPr>
          <c:invertIfNegative val="0"/>
          <c:cat>
            <c:strRef>
              <c:f>List1!$A$2:$A$5</c:f>
              <c:strCache>
                <c:ptCount val="4"/>
                <c:pt idx="0">
                  <c:v>Smatram da je u ovom trenutku potrebna veća uključenost psihologa kao odgovor na krizu</c:v>
                </c:pt>
                <c:pt idx="1">
                  <c:v>Smatram da će u nadolazećem periodu biti potrebna veća uključenost psihologa kao odgovor na krizu</c:v>
                </c:pt>
                <c:pt idx="2">
                  <c:v>Osjećam se kompetentnom/im u pružanju podrške korisnicima i članovima tima organizacije u kojoj radim vezano za krizu</c:v>
                </c:pt>
                <c:pt idx="3">
                  <c:v>Smatram da građani u našoj sredini percipiraju psihologe kao stručnjake koji mogu dati svoj doprinos u rješavanju krize</c:v>
                </c:pt>
              </c:strCache>
            </c:strRef>
          </c:cat>
          <c:val>
            <c:numRef>
              <c:f>List1!$D$2:$D$5</c:f>
              <c:numCache>
                <c:formatCode>General</c:formatCode>
                <c:ptCount val="4"/>
                <c:pt idx="0">
                  <c:v>6</c:v>
                </c:pt>
                <c:pt idx="1">
                  <c:v>0</c:v>
                </c:pt>
                <c:pt idx="2">
                  <c:v>5</c:v>
                </c:pt>
                <c:pt idx="3">
                  <c:v>9</c:v>
                </c:pt>
              </c:numCache>
            </c:numRef>
          </c:val>
          <c:extLst>
            <c:ext xmlns:c16="http://schemas.microsoft.com/office/drawing/2014/chart" uri="{C3380CC4-5D6E-409C-BE32-E72D297353CC}">
              <c16:uniqueId val="{00000002-6008-4093-8D4C-6E63F7DEB704}"/>
            </c:ext>
          </c:extLst>
        </c:ser>
        <c:ser>
          <c:idx val="3"/>
          <c:order val="3"/>
          <c:tx>
            <c:strRef>
              <c:f>List1!$E$1</c:f>
              <c:strCache>
                <c:ptCount val="1"/>
                <c:pt idx="0">
                  <c:v>prilično se slažem</c:v>
                </c:pt>
              </c:strCache>
            </c:strRef>
          </c:tx>
          <c:spPr>
            <a:solidFill>
              <a:schemeClr val="accent4"/>
            </a:solidFill>
            <a:ln>
              <a:noFill/>
            </a:ln>
            <a:effectLst/>
          </c:spPr>
          <c:invertIfNegative val="0"/>
          <c:cat>
            <c:strRef>
              <c:f>List1!$A$2:$A$5</c:f>
              <c:strCache>
                <c:ptCount val="4"/>
                <c:pt idx="0">
                  <c:v>Smatram da je u ovom trenutku potrebna veća uključenost psihologa kao odgovor na krizu</c:v>
                </c:pt>
                <c:pt idx="1">
                  <c:v>Smatram da će u nadolazećem periodu biti potrebna veća uključenost psihologa kao odgovor na krizu</c:v>
                </c:pt>
                <c:pt idx="2">
                  <c:v>Osjećam se kompetentnom/im u pružanju podrške korisnicima i članovima tima organizacije u kojoj radim vezano za krizu</c:v>
                </c:pt>
                <c:pt idx="3">
                  <c:v>Smatram da građani u našoj sredini percipiraju psihologe kao stručnjake koji mogu dati svoj doprinos u rješavanju krize</c:v>
                </c:pt>
              </c:strCache>
            </c:strRef>
          </c:cat>
          <c:val>
            <c:numRef>
              <c:f>List1!$E$2:$E$5</c:f>
              <c:numCache>
                <c:formatCode>General</c:formatCode>
                <c:ptCount val="4"/>
                <c:pt idx="0">
                  <c:v>14</c:v>
                </c:pt>
                <c:pt idx="1">
                  <c:v>14</c:v>
                </c:pt>
                <c:pt idx="2">
                  <c:v>21</c:v>
                </c:pt>
                <c:pt idx="3">
                  <c:v>20</c:v>
                </c:pt>
              </c:numCache>
            </c:numRef>
          </c:val>
          <c:extLst>
            <c:ext xmlns:c16="http://schemas.microsoft.com/office/drawing/2014/chart" uri="{C3380CC4-5D6E-409C-BE32-E72D297353CC}">
              <c16:uniqueId val="{00000003-6008-4093-8D4C-6E63F7DEB704}"/>
            </c:ext>
          </c:extLst>
        </c:ser>
        <c:ser>
          <c:idx val="4"/>
          <c:order val="4"/>
          <c:tx>
            <c:strRef>
              <c:f>List1!$F$1</c:f>
              <c:strCache>
                <c:ptCount val="1"/>
                <c:pt idx="0">
                  <c:v>u potpunosti se slažem</c:v>
                </c:pt>
              </c:strCache>
            </c:strRef>
          </c:tx>
          <c:spPr>
            <a:solidFill>
              <a:schemeClr val="accent5"/>
            </a:solidFill>
            <a:ln>
              <a:noFill/>
            </a:ln>
            <a:effectLst/>
          </c:spPr>
          <c:invertIfNegative val="0"/>
          <c:cat>
            <c:strRef>
              <c:f>List1!$A$2:$A$5</c:f>
              <c:strCache>
                <c:ptCount val="4"/>
                <c:pt idx="0">
                  <c:v>Smatram da je u ovom trenutku potrebna veća uključenost psihologa kao odgovor na krizu</c:v>
                </c:pt>
                <c:pt idx="1">
                  <c:v>Smatram da će u nadolazećem periodu biti potrebna veća uključenost psihologa kao odgovor na krizu</c:v>
                </c:pt>
                <c:pt idx="2">
                  <c:v>Osjećam se kompetentnom/im u pružanju podrške korisnicima i članovima tima organizacije u kojoj radim vezano za krizu</c:v>
                </c:pt>
                <c:pt idx="3">
                  <c:v>Smatram da građani u našoj sredini percipiraju psihologe kao stručnjake koji mogu dati svoj doprinos u rješavanju krize</c:v>
                </c:pt>
              </c:strCache>
            </c:strRef>
          </c:cat>
          <c:val>
            <c:numRef>
              <c:f>List1!$F$2:$F$5</c:f>
              <c:numCache>
                <c:formatCode>General</c:formatCode>
                <c:ptCount val="4"/>
                <c:pt idx="0">
                  <c:v>21</c:v>
                </c:pt>
                <c:pt idx="1">
                  <c:v>27</c:v>
                </c:pt>
                <c:pt idx="2">
                  <c:v>13</c:v>
                </c:pt>
                <c:pt idx="3">
                  <c:v>8</c:v>
                </c:pt>
              </c:numCache>
            </c:numRef>
          </c:val>
          <c:extLst>
            <c:ext xmlns:c16="http://schemas.microsoft.com/office/drawing/2014/chart" uri="{C3380CC4-5D6E-409C-BE32-E72D297353CC}">
              <c16:uniqueId val="{00000004-6008-4093-8D4C-6E63F7DEB704}"/>
            </c:ext>
          </c:extLst>
        </c:ser>
        <c:dLbls>
          <c:showLegendKey val="0"/>
          <c:showVal val="0"/>
          <c:showCatName val="0"/>
          <c:showSerName val="0"/>
          <c:showPercent val="0"/>
          <c:showBubbleSize val="0"/>
        </c:dLbls>
        <c:gapWidth val="219"/>
        <c:overlap val="-27"/>
        <c:axId val="307093736"/>
        <c:axId val="307094064"/>
      </c:barChart>
      <c:catAx>
        <c:axId val="307093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crossAx val="307094064"/>
        <c:crosses val="autoZero"/>
        <c:auto val="1"/>
        <c:lblAlgn val="ctr"/>
        <c:lblOffset val="100"/>
        <c:noMultiLvlLbl val="0"/>
      </c:catAx>
      <c:valAx>
        <c:axId val="307094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crossAx val="307093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8BCE562-FE7E-4AB1-A56C-AD3258BDCD52}"/>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F10A831E-06D6-4FA0-9B19-4D684FB6F7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D2B2A642-0689-4BF4-944F-81AFB52625C2}"/>
              </a:ext>
            </a:extLst>
          </p:cNvPr>
          <p:cNvSpPr>
            <a:spLocks noGrp="1"/>
          </p:cNvSpPr>
          <p:nvPr>
            <p:ph type="dt" sz="half" idx="10"/>
          </p:nvPr>
        </p:nvSpPr>
        <p:spPr/>
        <p:txBody>
          <a:bodyPr/>
          <a:lstStyle/>
          <a:p>
            <a:fld id="{7B2DAFB2-D2BB-43D3-A4D6-912FEB2964E9}" type="datetimeFigureOut">
              <a:rPr lang="hr-HR" smtClean="0"/>
              <a:t>11.5.2020.</a:t>
            </a:fld>
            <a:endParaRPr lang="hr-HR"/>
          </a:p>
        </p:txBody>
      </p:sp>
      <p:sp>
        <p:nvSpPr>
          <p:cNvPr id="5" name="Rezervirano mjesto podnožja 4">
            <a:extLst>
              <a:ext uri="{FF2B5EF4-FFF2-40B4-BE49-F238E27FC236}">
                <a16:creationId xmlns:a16="http://schemas.microsoft.com/office/drawing/2014/main" id="{661808DF-CD73-4D12-88C3-5E989658B44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EFB564D1-E08C-4ED1-8FFC-265DC1D34602}"/>
              </a:ext>
            </a:extLst>
          </p:cNvPr>
          <p:cNvSpPr>
            <a:spLocks noGrp="1"/>
          </p:cNvSpPr>
          <p:nvPr>
            <p:ph type="sldNum" sz="quarter" idx="12"/>
          </p:nvPr>
        </p:nvSpPr>
        <p:spPr/>
        <p:txBody>
          <a:bodyPr/>
          <a:lstStyle/>
          <a:p>
            <a:fld id="{960F5C6E-1962-424D-A2BF-C105F6871741}" type="slidenum">
              <a:rPr lang="hr-HR" smtClean="0"/>
              <a:t>‹#›</a:t>
            </a:fld>
            <a:endParaRPr lang="hr-HR"/>
          </a:p>
        </p:txBody>
      </p:sp>
    </p:spTree>
    <p:extLst>
      <p:ext uri="{BB962C8B-B14F-4D97-AF65-F5344CB8AC3E}">
        <p14:creationId xmlns:p14="http://schemas.microsoft.com/office/powerpoint/2010/main" val="170942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40E7296-3C5B-4FD9-B21F-3C6D61CB460D}"/>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51181469-85D5-4C74-AA94-CD1DF2AB2120}"/>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83A02F4A-0AE9-4F4F-BBF6-95FB90F2E609}"/>
              </a:ext>
            </a:extLst>
          </p:cNvPr>
          <p:cNvSpPr>
            <a:spLocks noGrp="1"/>
          </p:cNvSpPr>
          <p:nvPr>
            <p:ph type="dt" sz="half" idx="10"/>
          </p:nvPr>
        </p:nvSpPr>
        <p:spPr/>
        <p:txBody>
          <a:bodyPr/>
          <a:lstStyle/>
          <a:p>
            <a:fld id="{7B2DAFB2-D2BB-43D3-A4D6-912FEB2964E9}" type="datetimeFigureOut">
              <a:rPr lang="hr-HR" smtClean="0"/>
              <a:t>11.5.2020.</a:t>
            </a:fld>
            <a:endParaRPr lang="hr-HR"/>
          </a:p>
        </p:txBody>
      </p:sp>
      <p:sp>
        <p:nvSpPr>
          <p:cNvPr id="5" name="Rezervirano mjesto podnožja 4">
            <a:extLst>
              <a:ext uri="{FF2B5EF4-FFF2-40B4-BE49-F238E27FC236}">
                <a16:creationId xmlns:a16="http://schemas.microsoft.com/office/drawing/2014/main" id="{F98BA039-4F3D-431D-9D54-3792415D098B}"/>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DA324751-1A17-4E15-A670-92B4DB3695F2}"/>
              </a:ext>
            </a:extLst>
          </p:cNvPr>
          <p:cNvSpPr>
            <a:spLocks noGrp="1"/>
          </p:cNvSpPr>
          <p:nvPr>
            <p:ph type="sldNum" sz="quarter" idx="12"/>
          </p:nvPr>
        </p:nvSpPr>
        <p:spPr/>
        <p:txBody>
          <a:bodyPr/>
          <a:lstStyle/>
          <a:p>
            <a:fld id="{960F5C6E-1962-424D-A2BF-C105F6871741}" type="slidenum">
              <a:rPr lang="hr-HR" smtClean="0"/>
              <a:t>‹#›</a:t>
            </a:fld>
            <a:endParaRPr lang="hr-HR"/>
          </a:p>
        </p:txBody>
      </p:sp>
    </p:spTree>
    <p:extLst>
      <p:ext uri="{BB962C8B-B14F-4D97-AF65-F5344CB8AC3E}">
        <p14:creationId xmlns:p14="http://schemas.microsoft.com/office/powerpoint/2010/main" val="3276198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DE3B1916-F80E-4B78-80C5-FB4F978988A8}"/>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A292D528-F284-473C-A33B-7C94E2797C92}"/>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0A63E6A6-BE31-4C03-998B-1DCCA3599B2B}"/>
              </a:ext>
            </a:extLst>
          </p:cNvPr>
          <p:cNvSpPr>
            <a:spLocks noGrp="1"/>
          </p:cNvSpPr>
          <p:nvPr>
            <p:ph type="dt" sz="half" idx="10"/>
          </p:nvPr>
        </p:nvSpPr>
        <p:spPr/>
        <p:txBody>
          <a:bodyPr/>
          <a:lstStyle/>
          <a:p>
            <a:fld id="{7B2DAFB2-D2BB-43D3-A4D6-912FEB2964E9}" type="datetimeFigureOut">
              <a:rPr lang="hr-HR" smtClean="0"/>
              <a:t>11.5.2020.</a:t>
            </a:fld>
            <a:endParaRPr lang="hr-HR"/>
          </a:p>
        </p:txBody>
      </p:sp>
      <p:sp>
        <p:nvSpPr>
          <p:cNvPr id="5" name="Rezervirano mjesto podnožja 4">
            <a:extLst>
              <a:ext uri="{FF2B5EF4-FFF2-40B4-BE49-F238E27FC236}">
                <a16:creationId xmlns:a16="http://schemas.microsoft.com/office/drawing/2014/main" id="{3C54B7B6-8755-44E8-81D2-2AD2A81CC27C}"/>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B10E2FAD-F7A5-4F47-96B6-E1D70D691729}"/>
              </a:ext>
            </a:extLst>
          </p:cNvPr>
          <p:cNvSpPr>
            <a:spLocks noGrp="1"/>
          </p:cNvSpPr>
          <p:nvPr>
            <p:ph type="sldNum" sz="quarter" idx="12"/>
          </p:nvPr>
        </p:nvSpPr>
        <p:spPr/>
        <p:txBody>
          <a:bodyPr/>
          <a:lstStyle/>
          <a:p>
            <a:fld id="{960F5C6E-1962-424D-A2BF-C105F6871741}" type="slidenum">
              <a:rPr lang="hr-HR" smtClean="0"/>
              <a:t>‹#›</a:t>
            </a:fld>
            <a:endParaRPr lang="hr-HR"/>
          </a:p>
        </p:txBody>
      </p:sp>
    </p:spTree>
    <p:extLst>
      <p:ext uri="{BB962C8B-B14F-4D97-AF65-F5344CB8AC3E}">
        <p14:creationId xmlns:p14="http://schemas.microsoft.com/office/powerpoint/2010/main" val="2403880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235FF93-C8FF-4A9F-8384-108547A7A228}"/>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F3D3AF0C-63D4-446E-960E-F063BDE3C240}"/>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74F12AB8-F50A-425E-8F52-D1FF285DA209}"/>
              </a:ext>
            </a:extLst>
          </p:cNvPr>
          <p:cNvSpPr>
            <a:spLocks noGrp="1"/>
          </p:cNvSpPr>
          <p:nvPr>
            <p:ph type="dt" sz="half" idx="10"/>
          </p:nvPr>
        </p:nvSpPr>
        <p:spPr/>
        <p:txBody>
          <a:bodyPr/>
          <a:lstStyle/>
          <a:p>
            <a:fld id="{7B2DAFB2-D2BB-43D3-A4D6-912FEB2964E9}" type="datetimeFigureOut">
              <a:rPr lang="hr-HR" smtClean="0"/>
              <a:t>11.5.2020.</a:t>
            </a:fld>
            <a:endParaRPr lang="hr-HR"/>
          </a:p>
        </p:txBody>
      </p:sp>
      <p:sp>
        <p:nvSpPr>
          <p:cNvPr id="5" name="Rezervirano mjesto podnožja 4">
            <a:extLst>
              <a:ext uri="{FF2B5EF4-FFF2-40B4-BE49-F238E27FC236}">
                <a16:creationId xmlns:a16="http://schemas.microsoft.com/office/drawing/2014/main" id="{DA6F271B-40C7-4358-A0C7-25B4BF6BC59D}"/>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8D2F2E56-9C1C-45C9-A8B3-854886FB9F5C}"/>
              </a:ext>
            </a:extLst>
          </p:cNvPr>
          <p:cNvSpPr>
            <a:spLocks noGrp="1"/>
          </p:cNvSpPr>
          <p:nvPr>
            <p:ph type="sldNum" sz="quarter" idx="12"/>
          </p:nvPr>
        </p:nvSpPr>
        <p:spPr/>
        <p:txBody>
          <a:bodyPr/>
          <a:lstStyle/>
          <a:p>
            <a:fld id="{960F5C6E-1962-424D-A2BF-C105F6871741}" type="slidenum">
              <a:rPr lang="hr-HR" smtClean="0"/>
              <a:t>‹#›</a:t>
            </a:fld>
            <a:endParaRPr lang="hr-HR"/>
          </a:p>
        </p:txBody>
      </p:sp>
    </p:spTree>
    <p:extLst>
      <p:ext uri="{BB962C8B-B14F-4D97-AF65-F5344CB8AC3E}">
        <p14:creationId xmlns:p14="http://schemas.microsoft.com/office/powerpoint/2010/main" val="899368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5E86BE-1589-47E0-85F6-66C21DAE11A1}"/>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3ABFE333-1786-448D-976C-3EBF9E68D1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9A909990-8F49-4D69-968E-887FB5F1BFBA}"/>
              </a:ext>
            </a:extLst>
          </p:cNvPr>
          <p:cNvSpPr>
            <a:spLocks noGrp="1"/>
          </p:cNvSpPr>
          <p:nvPr>
            <p:ph type="dt" sz="half" idx="10"/>
          </p:nvPr>
        </p:nvSpPr>
        <p:spPr/>
        <p:txBody>
          <a:bodyPr/>
          <a:lstStyle/>
          <a:p>
            <a:fld id="{7B2DAFB2-D2BB-43D3-A4D6-912FEB2964E9}" type="datetimeFigureOut">
              <a:rPr lang="hr-HR" smtClean="0"/>
              <a:t>11.5.2020.</a:t>
            </a:fld>
            <a:endParaRPr lang="hr-HR"/>
          </a:p>
        </p:txBody>
      </p:sp>
      <p:sp>
        <p:nvSpPr>
          <p:cNvPr id="5" name="Rezervirano mjesto podnožja 4">
            <a:extLst>
              <a:ext uri="{FF2B5EF4-FFF2-40B4-BE49-F238E27FC236}">
                <a16:creationId xmlns:a16="http://schemas.microsoft.com/office/drawing/2014/main" id="{EE2DE92A-28A0-46C0-8A7A-C9453A795835}"/>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FE7F9368-5ED2-432C-88BD-0CF3C28DB885}"/>
              </a:ext>
            </a:extLst>
          </p:cNvPr>
          <p:cNvSpPr>
            <a:spLocks noGrp="1"/>
          </p:cNvSpPr>
          <p:nvPr>
            <p:ph type="sldNum" sz="quarter" idx="12"/>
          </p:nvPr>
        </p:nvSpPr>
        <p:spPr/>
        <p:txBody>
          <a:bodyPr/>
          <a:lstStyle/>
          <a:p>
            <a:fld id="{960F5C6E-1962-424D-A2BF-C105F6871741}" type="slidenum">
              <a:rPr lang="hr-HR" smtClean="0"/>
              <a:t>‹#›</a:t>
            </a:fld>
            <a:endParaRPr lang="hr-HR"/>
          </a:p>
        </p:txBody>
      </p:sp>
    </p:spTree>
    <p:extLst>
      <p:ext uri="{BB962C8B-B14F-4D97-AF65-F5344CB8AC3E}">
        <p14:creationId xmlns:p14="http://schemas.microsoft.com/office/powerpoint/2010/main" val="2327383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8AD357B-F3C4-40DD-B5CE-E9698CA5CD36}"/>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C7D027B2-8E4F-4FA5-8A2F-1B8D232B0A2B}"/>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2EB0EFCD-86D9-4605-B65E-526DD3CBA17D}"/>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C38262C3-BBA5-4E05-815D-D59E0AF404A7}"/>
              </a:ext>
            </a:extLst>
          </p:cNvPr>
          <p:cNvSpPr>
            <a:spLocks noGrp="1"/>
          </p:cNvSpPr>
          <p:nvPr>
            <p:ph type="dt" sz="half" idx="10"/>
          </p:nvPr>
        </p:nvSpPr>
        <p:spPr/>
        <p:txBody>
          <a:bodyPr/>
          <a:lstStyle/>
          <a:p>
            <a:fld id="{7B2DAFB2-D2BB-43D3-A4D6-912FEB2964E9}" type="datetimeFigureOut">
              <a:rPr lang="hr-HR" smtClean="0"/>
              <a:t>11.5.2020.</a:t>
            </a:fld>
            <a:endParaRPr lang="hr-HR"/>
          </a:p>
        </p:txBody>
      </p:sp>
      <p:sp>
        <p:nvSpPr>
          <p:cNvPr id="6" name="Rezervirano mjesto podnožja 5">
            <a:extLst>
              <a:ext uri="{FF2B5EF4-FFF2-40B4-BE49-F238E27FC236}">
                <a16:creationId xmlns:a16="http://schemas.microsoft.com/office/drawing/2014/main" id="{062E19AC-1F27-40A7-A452-3252E1C61D27}"/>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1A2A0E1F-82B0-4760-897B-78EB79548A6E}"/>
              </a:ext>
            </a:extLst>
          </p:cNvPr>
          <p:cNvSpPr>
            <a:spLocks noGrp="1"/>
          </p:cNvSpPr>
          <p:nvPr>
            <p:ph type="sldNum" sz="quarter" idx="12"/>
          </p:nvPr>
        </p:nvSpPr>
        <p:spPr/>
        <p:txBody>
          <a:bodyPr/>
          <a:lstStyle/>
          <a:p>
            <a:fld id="{960F5C6E-1962-424D-A2BF-C105F6871741}" type="slidenum">
              <a:rPr lang="hr-HR" smtClean="0"/>
              <a:t>‹#›</a:t>
            </a:fld>
            <a:endParaRPr lang="hr-HR"/>
          </a:p>
        </p:txBody>
      </p:sp>
    </p:spTree>
    <p:extLst>
      <p:ext uri="{BB962C8B-B14F-4D97-AF65-F5344CB8AC3E}">
        <p14:creationId xmlns:p14="http://schemas.microsoft.com/office/powerpoint/2010/main" val="384858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62F2F5D-0A7D-439A-8F7C-DFCA74BA65B2}"/>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E1050234-0E7F-4C0D-AF25-A40897BA0F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163988CE-A0A2-4050-AEA1-574694BD54CF}"/>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F3494355-3AE0-4CD1-8879-BA00DE5CA7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0BE6D470-C5C3-4314-B52B-B66112E4B11C}"/>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828B0F61-5B15-4FB8-B71C-00B4974D2FC9}"/>
              </a:ext>
            </a:extLst>
          </p:cNvPr>
          <p:cNvSpPr>
            <a:spLocks noGrp="1"/>
          </p:cNvSpPr>
          <p:nvPr>
            <p:ph type="dt" sz="half" idx="10"/>
          </p:nvPr>
        </p:nvSpPr>
        <p:spPr/>
        <p:txBody>
          <a:bodyPr/>
          <a:lstStyle/>
          <a:p>
            <a:fld id="{7B2DAFB2-D2BB-43D3-A4D6-912FEB2964E9}" type="datetimeFigureOut">
              <a:rPr lang="hr-HR" smtClean="0"/>
              <a:t>11.5.2020.</a:t>
            </a:fld>
            <a:endParaRPr lang="hr-HR"/>
          </a:p>
        </p:txBody>
      </p:sp>
      <p:sp>
        <p:nvSpPr>
          <p:cNvPr id="8" name="Rezervirano mjesto podnožja 7">
            <a:extLst>
              <a:ext uri="{FF2B5EF4-FFF2-40B4-BE49-F238E27FC236}">
                <a16:creationId xmlns:a16="http://schemas.microsoft.com/office/drawing/2014/main" id="{1A0EAFE1-FBBD-4E11-B844-11B18574D9D4}"/>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A153FBC2-048C-42C8-A325-BFE69A8CB888}"/>
              </a:ext>
            </a:extLst>
          </p:cNvPr>
          <p:cNvSpPr>
            <a:spLocks noGrp="1"/>
          </p:cNvSpPr>
          <p:nvPr>
            <p:ph type="sldNum" sz="quarter" idx="12"/>
          </p:nvPr>
        </p:nvSpPr>
        <p:spPr/>
        <p:txBody>
          <a:bodyPr/>
          <a:lstStyle/>
          <a:p>
            <a:fld id="{960F5C6E-1962-424D-A2BF-C105F6871741}" type="slidenum">
              <a:rPr lang="hr-HR" smtClean="0"/>
              <a:t>‹#›</a:t>
            </a:fld>
            <a:endParaRPr lang="hr-HR"/>
          </a:p>
        </p:txBody>
      </p:sp>
    </p:spTree>
    <p:extLst>
      <p:ext uri="{BB962C8B-B14F-4D97-AF65-F5344CB8AC3E}">
        <p14:creationId xmlns:p14="http://schemas.microsoft.com/office/powerpoint/2010/main" val="2889892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DAB4C02-5C94-467C-9DC0-0A489AACE7FF}"/>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6DAB4886-3890-4A31-8C7C-D97228FFF9F3}"/>
              </a:ext>
            </a:extLst>
          </p:cNvPr>
          <p:cNvSpPr>
            <a:spLocks noGrp="1"/>
          </p:cNvSpPr>
          <p:nvPr>
            <p:ph type="dt" sz="half" idx="10"/>
          </p:nvPr>
        </p:nvSpPr>
        <p:spPr/>
        <p:txBody>
          <a:bodyPr/>
          <a:lstStyle/>
          <a:p>
            <a:fld id="{7B2DAFB2-D2BB-43D3-A4D6-912FEB2964E9}" type="datetimeFigureOut">
              <a:rPr lang="hr-HR" smtClean="0"/>
              <a:t>11.5.2020.</a:t>
            </a:fld>
            <a:endParaRPr lang="hr-HR"/>
          </a:p>
        </p:txBody>
      </p:sp>
      <p:sp>
        <p:nvSpPr>
          <p:cNvPr id="4" name="Rezervirano mjesto podnožja 3">
            <a:extLst>
              <a:ext uri="{FF2B5EF4-FFF2-40B4-BE49-F238E27FC236}">
                <a16:creationId xmlns:a16="http://schemas.microsoft.com/office/drawing/2014/main" id="{051AA680-B5AF-4854-A3F1-EC67A27BEDBD}"/>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2B6AD379-09BB-4F38-A617-DDE7AEDAE3A7}"/>
              </a:ext>
            </a:extLst>
          </p:cNvPr>
          <p:cNvSpPr>
            <a:spLocks noGrp="1"/>
          </p:cNvSpPr>
          <p:nvPr>
            <p:ph type="sldNum" sz="quarter" idx="12"/>
          </p:nvPr>
        </p:nvSpPr>
        <p:spPr/>
        <p:txBody>
          <a:bodyPr/>
          <a:lstStyle/>
          <a:p>
            <a:fld id="{960F5C6E-1962-424D-A2BF-C105F6871741}" type="slidenum">
              <a:rPr lang="hr-HR" smtClean="0"/>
              <a:t>‹#›</a:t>
            </a:fld>
            <a:endParaRPr lang="hr-HR"/>
          </a:p>
        </p:txBody>
      </p:sp>
    </p:spTree>
    <p:extLst>
      <p:ext uri="{BB962C8B-B14F-4D97-AF65-F5344CB8AC3E}">
        <p14:creationId xmlns:p14="http://schemas.microsoft.com/office/powerpoint/2010/main" val="65830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968C6363-7B23-4635-8CB8-525F5540FF04}"/>
              </a:ext>
            </a:extLst>
          </p:cNvPr>
          <p:cNvSpPr>
            <a:spLocks noGrp="1"/>
          </p:cNvSpPr>
          <p:nvPr>
            <p:ph type="dt" sz="half" idx="10"/>
          </p:nvPr>
        </p:nvSpPr>
        <p:spPr/>
        <p:txBody>
          <a:bodyPr/>
          <a:lstStyle/>
          <a:p>
            <a:fld id="{7B2DAFB2-D2BB-43D3-A4D6-912FEB2964E9}" type="datetimeFigureOut">
              <a:rPr lang="hr-HR" smtClean="0"/>
              <a:t>11.5.2020.</a:t>
            </a:fld>
            <a:endParaRPr lang="hr-HR"/>
          </a:p>
        </p:txBody>
      </p:sp>
      <p:sp>
        <p:nvSpPr>
          <p:cNvPr id="3" name="Rezervirano mjesto podnožja 2">
            <a:extLst>
              <a:ext uri="{FF2B5EF4-FFF2-40B4-BE49-F238E27FC236}">
                <a16:creationId xmlns:a16="http://schemas.microsoft.com/office/drawing/2014/main" id="{141BC68F-0F14-489D-84B7-EA9F5311F128}"/>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B41448CE-A67B-4330-AF79-F7FA97961DC7}"/>
              </a:ext>
            </a:extLst>
          </p:cNvPr>
          <p:cNvSpPr>
            <a:spLocks noGrp="1"/>
          </p:cNvSpPr>
          <p:nvPr>
            <p:ph type="sldNum" sz="quarter" idx="12"/>
          </p:nvPr>
        </p:nvSpPr>
        <p:spPr/>
        <p:txBody>
          <a:bodyPr/>
          <a:lstStyle/>
          <a:p>
            <a:fld id="{960F5C6E-1962-424D-A2BF-C105F6871741}" type="slidenum">
              <a:rPr lang="hr-HR" smtClean="0"/>
              <a:t>‹#›</a:t>
            </a:fld>
            <a:endParaRPr lang="hr-HR"/>
          </a:p>
        </p:txBody>
      </p:sp>
    </p:spTree>
    <p:extLst>
      <p:ext uri="{BB962C8B-B14F-4D97-AF65-F5344CB8AC3E}">
        <p14:creationId xmlns:p14="http://schemas.microsoft.com/office/powerpoint/2010/main" val="83116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A9E820D-10B6-4FF5-9238-E1C5429AB15F}"/>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87A05FD8-8648-4784-AAC3-B2026786E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6495FB16-8A8E-4170-927B-6D9F8CB075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E9D0CEB5-C171-4A5D-A65B-C151C8E36B37}"/>
              </a:ext>
            </a:extLst>
          </p:cNvPr>
          <p:cNvSpPr>
            <a:spLocks noGrp="1"/>
          </p:cNvSpPr>
          <p:nvPr>
            <p:ph type="dt" sz="half" idx="10"/>
          </p:nvPr>
        </p:nvSpPr>
        <p:spPr/>
        <p:txBody>
          <a:bodyPr/>
          <a:lstStyle/>
          <a:p>
            <a:fld id="{7B2DAFB2-D2BB-43D3-A4D6-912FEB2964E9}" type="datetimeFigureOut">
              <a:rPr lang="hr-HR" smtClean="0"/>
              <a:t>11.5.2020.</a:t>
            </a:fld>
            <a:endParaRPr lang="hr-HR"/>
          </a:p>
        </p:txBody>
      </p:sp>
      <p:sp>
        <p:nvSpPr>
          <p:cNvPr id="6" name="Rezervirano mjesto podnožja 5">
            <a:extLst>
              <a:ext uri="{FF2B5EF4-FFF2-40B4-BE49-F238E27FC236}">
                <a16:creationId xmlns:a16="http://schemas.microsoft.com/office/drawing/2014/main" id="{59FE93B5-7618-4F1D-80BF-4F060DB56CA7}"/>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AE10E026-3364-4A30-B617-03BB811E6169}"/>
              </a:ext>
            </a:extLst>
          </p:cNvPr>
          <p:cNvSpPr>
            <a:spLocks noGrp="1"/>
          </p:cNvSpPr>
          <p:nvPr>
            <p:ph type="sldNum" sz="quarter" idx="12"/>
          </p:nvPr>
        </p:nvSpPr>
        <p:spPr/>
        <p:txBody>
          <a:bodyPr/>
          <a:lstStyle/>
          <a:p>
            <a:fld id="{960F5C6E-1962-424D-A2BF-C105F6871741}" type="slidenum">
              <a:rPr lang="hr-HR" smtClean="0"/>
              <a:t>‹#›</a:t>
            </a:fld>
            <a:endParaRPr lang="hr-HR"/>
          </a:p>
        </p:txBody>
      </p:sp>
    </p:spTree>
    <p:extLst>
      <p:ext uri="{BB962C8B-B14F-4D97-AF65-F5344CB8AC3E}">
        <p14:creationId xmlns:p14="http://schemas.microsoft.com/office/powerpoint/2010/main" val="340881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79FDD00-1A5F-4FA8-ABF6-D33A1360AE0B}"/>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8881809A-A4CE-4780-A3A8-B545A0CC0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D68AAE01-AAA8-49F6-926D-47C52D687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E88B275F-FEE4-4135-BC25-3CC6B69E88AE}"/>
              </a:ext>
            </a:extLst>
          </p:cNvPr>
          <p:cNvSpPr>
            <a:spLocks noGrp="1"/>
          </p:cNvSpPr>
          <p:nvPr>
            <p:ph type="dt" sz="half" idx="10"/>
          </p:nvPr>
        </p:nvSpPr>
        <p:spPr/>
        <p:txBody>
          <a:bodyPr/>
          <a:lstStyle/>
          <a:p>
            <a:fld id="{7B2DAFB2-D2BB-43D3-A4D6-912FEB2964E9}" type="datetimeFigureOut">
              <a:rPr lang="hr-HR" smtClean="0"/>
              <a:t>11.5.2020.</a:t>
            </a:fld>
            <a:endParaRPr lang="hr-HR"/>
          </a:p>
        </p:txBody>
      </p:sp>
      <p:sp>
        <p:nvSpPr>
          <p:cNvPr id="6" name="Rezervirano mjesto podnožja 5">
            <a:extLst>
              <a:ext uri="{FF2B5EF4-FFF2-40B4-BE49-F238E27FC236}">
                <a16:creationId xmlns:a16="http://schemas.microsoft.com/office/drawing/2014/main" id="{086C860B-1F4F-46EA-8E8A-A4704340772E}"/>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A9231427-DA8C-46C5-847B-7FF133D428C7}"/>
              </a:ext>
            </a:extLst>
          </p:cNvPr>
          <p:cNvSpPr>
            <a:spLocks noGrp="1"/>
          </p:cNvSpPr>
          <p:nvPr>
            <p:ph type="sldNum" sz="quarter" idx="12"/>
          </p:nvPr>
        </p:nvSpPr>
        <p:spPr/>
        <p:txBody>
          <a:bodyPr/>
          <a:lstStyle/>
          <a:p>
            <a:fld id="{960F5C6E-1962-424D-A2BF-C105F6871741}" type="slidenum">
              <a:rPr lang="hr-HR" smtClean="0"/>
              <a:t>‹#›</a:t>
            </a:fld>
            <a:endParaRPr lang="hr-HR"/>
          </a:p>
        </p:txBody>
      </p:sp>
    </p:spTree>
    <p:extLst>
      <p:ext uri="{BB962C8B-B14F-4D97-AF65-F5344CB8AC3E}">
        <p14:creationId xmlns:p14="http://schemas.microsoft.com/office/powerpoint/2010/main" val="343169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52C5A710-2BF7-4362-B21C-6E68E730BB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031D7625-69F8-4CC8-86A2-CB093C063F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C75E3EA7-85BA-442D-888F-FA086DADBF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DAFB2-D2BB-43D3-A4D6-912FEB2964E9}" type="datetimeFigureOut">
              <a:rPr lang="hr-HR" smtClean="0"/>
              <a:t>11.5.2020.</a:t>
            </a:fld>
            <a:endParaRPr lang="hr-HR"/>
          </a:p>
        </p:txBody>
      </p:sp>
      <p:sp>
        <p:nvSpPr>
          <p:cNvPr id="5" name="Rezervirano mjesto podnožja 4">
            <a:extLst>
              <a:ext uri="{FF2B5EF4-FFF2-40B4-BE49-F238E27FC236}">
                <a16:creationId xmlns:a16="http://schemas.microsoft.com/office/drawing/2014/main" id="{142B72CF-2E07-411F-8F0C-2DCBB1FA0D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E6E36976-3F72-4076-A992-8D8F3D6214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F5C6E-1962-424D-A2BF-C105F6871741}" type="slidenum">
              <a:rPr lang="hr-HR" smtClean="0"/>
              <a:t>‹#›</a:t>
            </a:fld>
            <a:endParaRPr lang="hr-HR"/>
          </a:p>
        </p:txBody>
      </p:sp>
    </p:spTree>
    <p:extLst>
      <p:ext uri="{BB962C8B-B14F-4D97-AF65-F5344CB8AC3E}">
        <p14:creationId xmlns:p14="http://schemas.microsoft.com/office/powerpoint/2010/main" val="3145924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drustvopsihologa.split@gmail.com"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ravokutnik 18">
            <a:extLst>
              <a:ext uri="{FF2B5EF4-FFF2-40B4-BE49-F238E27FC236}">
                <a16:creationId xmlns:a16="http://schemas.microsoft.com/office/drawing/2014/main" id="{F9B91A29-0A07-4777-B41E-67F29D1C89D8}"/>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Pravokutnik: zaobljeni kutovi 8">
            <a:extLst>
              <a:ext uri="{FF2B5EF4-FFF2-40B4-BE49-F238E27FC236}">
                <a16:creationId xmlns:a16="http://schemas.microsoft.com/office/drawing/2014/main" id="{5291853E-0E3D-44E5-B9B7-5B5C07AE6C81}"/>
              </a:ext>
            </a:extLst>
          </p:cNvPr>
          <p:cNvSpPr/>
          <p:nvPr/>
        </p:nvSpPr>
        <p:spPr>
          <a:xfrm>
            <a:off x="560239" y="406153"/>
            <a:ext cx="10918587" cy="60456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18" name="Pravokutnik 17">
            <a:extLst>
              <a:ext uri="{FF2B5EF4-FFF2-40B4-BE49-F238E27FC236}">
                <a16:creationId xmlns:a16="http://schemas.microsoft.com/office/drawing/2014/main" id="{601264F7-D4B8-4467-AF96-30AFCC2577A4}"/>
              </a:ext>
            </a:extLst>
          </p:cNvPr>
          <p:cNvSpPr/>
          <p:nvPr/>
        </p:nvSpPr>
        <p:spPr>
          <a:xfrm>
            <a:off x="0" y="2677556"/>
            <a:ext cx="4476749" cy="4571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5" name="Slika 14" descr="Slika na kojoj se prikazuje stol&#10;&#10;Opis je automatski generiran">
            <a:extLst>
              <a:ext uri="{FF2B5EF4-FFF2-40B4-BE49-F238E27FC236}">
                <a16:creationId xmlns:a16="http://schemas.microsoft.com/office/drawing/2014/main" id="{635A5AB8-D154-4F8A-8824-8D60AF64E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9255" y="4476259"/>
            <a:ext cx="2229260" cy="1364307"/>
          </a:xfrm>
          <a:prstGeom prst="rect">
            <a:avLst/>
          </a:prstGeom>
        </p:spPr>
      </p:pic>
      <p:sp>
        <p:nvSpPr>
          <p:cNvPr id="14" name="Naslov 1">
            <a:extLst>
              <a:ext uri="{FF2B5EF4-FFF2-40B4-BE49-F238E27FC236}">
                <a16:creationId xmlns:a16="http://schemas.microsoft.com/office/drawing/2014/main" id="{5598E6FA-078D-4F25-92FA-CB025CB6BB3D}"/>
              </a:ext>
            </a:extLst>
          </p:cNvPr>
          <p:cNvSpPr txBox="1">
            <a:spLocks/>
          </p:cNvSpPr>
          <p:nvPr/>
        </p:nvSpPr>
        <p:spPr>
          <a:xfrm>
            <a:off x="1178249" y="816768"/>
            <a:ext cx="4131101" cy="3441377"/>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sz="9200" b="1" dirty="0"/>
              <a:t>REZULTATI </a:t>
            </a:r>
            <a:r>
              <a:rPr lang="hr-HR" sz="9200" b="1" dirty="0">
                <a:solidFill>
                  <a:schemeClr val="accent5">
                    <a:lumMod val="60000"/>
                    <a:lumOff val="40000"/>
                  </a:schemeClr>
                </a:solidFill>
              </a:rPr>
              <a:t>ANKETE</a:t>
            </a:r>
            <a:r>
              <a:rPr lang="hr-HR" sz="9200" b="1" dirty="0"/>
              <a:t> </a:t>
            </a:r>
            <a:br>
              <a:rPr lang="hr-HR" dirty="0"/>
            </a:br>
            <a:endParaRPr lang="hr-HR" dirty="0"/>
          </a:p>
          <a:p>
            <a:r>
              <a:rPr lang="hr-HR" sz="3900" i="1" dirty="0">
                <a:solidFill>
                  <a:schemeClr val="bg1">
                    <a:lumMod val="65000"/>
                  </a:schemeClr>
                </a:solidFill>
              </a:rPr>
              <a:t>o mišljenju psihologa vezanom uz stručni odgovor na aktualnu krizu</a:t>
            </a:r>
          </a:p>
        </p:txBody>
      </p:sp>
      <p:pic>
        <p:nvPicPr>
          <p:cNvPr id="17" name="Rezervirano mjesto sadržaja 4" descr="Slika na kojoj se prikazuje igračka, sat&#10;&#10;Opis je automatski generiran">
            <a:extLst>
              <a:ext uri="{FF2B5EF4-FFF2-40B4-BE49-F238E27FC236}">
                <a16:creationId xmlns:a16="http://schemas.microsoft.com/office/drawing/2014/main" id="{F73C071E-AD18-46EE-9231-A2916852B70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898" r="4898"/>
          <a:stretch/>
        </p:blipFill>
        <p:spPr>
          <a:xfrm>
            <a:off x="5387996" y="1393794"/>
            <a:ext cx="5625755" cy="4677527"/>
          </a:xfrm>
        </p:spPr>
      </p:pic>
      <p:sp>
        <p:nvSpPr>
          <p:cNvPr id="20" name="Pravokutnik 19">
            <a:extLst>
              <a:ext uri="{FF2B5EF4-FFF2-40B4-BE49-F238E27FC236}">
                <a16:creationId xmlns:a16="http://schemas.microsoft.com/office/drawing/2014/main" id="{91EFD1AB-AC7A-4F0C-BB93-CC736F73341F}"/>
              </a:ext>
            </a:extLst>
          </p:cNvPr>
          <p:cNvSpPr/>
          <p:nvPr/>
        </p:nvSpPr>
        <p:spPr>
          <a:xfrm>
            <a:off x="0" y="4182661"/>
            <a:ext cx="447674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3" name="Pravokutnik 22">
            <a:extLst>
              <a:ext uri="{FF2B5EF4-FFF2-40B4-BE49-F238E27FC236}">
                <a16:creationId xmlns:a16="http://schemas.microsoft.com/office/drawing/2014/main" id="{E5164798-123E-4961-AA0E-C02A629B3F53}"/>
              </a:ext>
            </a:extLst>
          </p:cNvPr>
          <p:cNvSpPr/>
          <p:nvPr/>
        </p:nvSpPr>
        <p:spPr>
          <a:xfrm>
            <a:off x="16014" y="4182661"/>
            <a:ext cx="1162235" cy="4571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923931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lika 11" descr="Slika na kojoj se prikazuje crtež&#10;&#10;Opis je automatski generiran">
            <a:extLst>
              <a:ext uri="{FF2B5EF4-FFF2-40B4-BE49-F238E27FC236}">
                <a16:creationId xmlns:a16="http://schemas.microsoft.com/office/drawing/2014/main" id="{1F1CBEAC-193E-41FE-A8BB-E19EBD9F89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Pravokutnik: zaobljeni kutovi 6">
            <a:extLst>
              <a:ext uri="{FF2B5EF4-FFF2-40B4-BE49-F238E27FC236}">
                <a16:creationId xmlns:a16="http://schemas.microsoft.com/office/drawing/2014/main" id="{3F5494BA-67A4-4353-AC14-2F338302B55B}"/>
              </a:ext>
            </a:extLst>
          </p:cNvPr>
          <p:cNvSpPr/>
          <p:nvPr/>
        </p:nvSpPr>
        <p:spPr>
          <a:xfrm>
            <a:off x="636706" y="406152"/>
            <a:ext cx="10918587" cy="60456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3" name="Rezervirano mjesto sadržaja 2">
            <a:extLst>
              <a:ext uri="{FF2B5EF4-FFF2-40B4-BE49-F238E27FC236}">
                <a16:creationId xmlns:a16="http://schemas.microsoft.com/office/drawing/2014/main" id="{75186DEF-1E53-45F2-8436-ADA92DBC9FBD}"/>
              </a:ext>
            </a:extLst>
          </p:cNvPr>
          <p:cNvSpPr>
            <a:spLocks noGrp="1"/>
          </p:cNvSpPr>
          <p:nvPr>
            <p:ph idx="1"/>
          </p:nvPr>
        </p:nvSpPr>
        <p:spPr>
          <a:xfrm>
            <a:off x="6262258" y="1324350"/>
            <a:ext cx="4630643" cy="4351338"/>
          </a:xfrm>
        </p:spPr>
        <p:txBody>
          <a:bodyPr>
            <a:noAutofit/>
          </a:bodyPr>
          <a:lstStyle/>
          <a:p>
            <a:pPr marL="0" indent="0">
              <a:buNone/>
            </a:pPr>
            <a:r>
              <a:rPr lang="hr-HR" sz="2700" dirty="0">
                <a:solidFill>
                  <a:schemeClr val="accent5">
                    <a:lumMod val="50000"/>
                  </a:schemeClr>
                </a:solidFill>
              </a:rPr>
              <a:t>DPS je putem elektronske pošte anketu poslalo na preko 200 adresa psihologa SD županije</a:t>
            </a:r>
          </a:p>
          <a:p>
            <a:pPr marL="0" indent="0">
              <a:buNone/>
            </a:pPr>
            <a:endParaRPr lang="hr-HR" sz="2700" dirty="0">
              <a:solidFill>
                <a:schemeClr val="accent5">
                  <a:lumMod val="50000"/>
                </a:schemeClr>
              </a:solidFill>
            </a:endParaRPr>
          </a:p>
          <a:p>
            <a:r>
              <a:rPr lang="hr-HR" sz="2500" b="1" dirty="0">
                <a:solidFill>
                  <a:schemeClr val="accent5">
                    <a:lumMod val="50000"/>
                  </a:schemeClr>
                </a:solidFill>
              </a:rPr>
              <a:t>42 osobe </a:t>
            </a:r>
            <a:r>
              <a:rPr lang="hr-HR" sz="2500" dirty="0">
                <a:solidFill>
                  <a:schemeClr val="accent5">
                    <a:lumMod val="50000"/>
                  </a:schemeClr>
                </a:solidFill>
              </a:rPr>
              <a:t>su ispunile anketu  - otprilike </a:t>
            </a:r>
            <a:r>
              <a:rPr lang="hr-HR" sz="2500" b="1" dirty="0">
                <a:solidFill>
                  <a:schemeClr val="accent5">
                    <a:lumMod val="50000"/>
                  </a:schemeClr>
                </a:solidFill>
              </a:rPr>
              <a:t>20 % psihologa koji su je primili putem e-mail adrese </a:t>
            </a:r>
            <a:r>
              <a:rPr lang="hr-HR" sz="2500" dirty="0">
                <a:solidFill>
                  <a:schemeClr val="accent5">
                    <a:lumMod val="50000"/>
                  </a:schemeClr>
                </a:solidFill>
              </a:rPr>
              <a:t> </a:t>
            </a:r>
          </a:p>
          <a:p>
            <a:pPr marL="0" indent="0">
              <a:buNone/>
            </a:pPr>
            <a:r>
              <a:rPr lang="hr-HR" sz="2200" i="1" dirty="0">
                <a:solidFill>
                  <a:schemeClr val="accent5">
                    <a:lumMod val="50000"/>
                  </a:schemeClr>
                </a:solidFill>
              </a:rPr>
              <a:t>(uputa je bila da psiholozi proslijede anketu svojim kolegama koji je nisu primili pa je točan postotak nemoguće izračunati)</a:t>
            </a:r>
          </a:p>
        </p:txBody>
      </p:sp>
      <p:graphicFrame>
        <p:nvGraphicFramePr>
          <p:cNvPr id="6" name="Grafikon 5">
            <a:extLst>
              <a:ext uri="{FF2B5EF4-FFF2-40B4-BE49-F238E27FC236}">
                <a16:creationId xmlns:a16="http://schemas.microsoft.com/office/drawing/2014/main" id="{D40CD2E1-5CBD-4566-863B-E857B960802F}"/>
              </a:ext>
            </a:extLst>
          </p:cNvPr>
          <p:cNvGraphicFramePr/>
          <p:nvPr>
            <p:extLst>
              <p:ext uri="{D42A27DB-BD31-4B8C-83A1-F6EECF244321}">
                <p14:modId xmlns:p14="http://schemas.microsoft.com/office/powerpoint/2010/main" val="3593294811"/>
              </p:ext>
            </p:extLst>
          </p:nvPr>
        </p:nvGraphicFramePr>
        <p:xfrm>
          <a:off x="1035627" y="1069649"/>
          <a:ext cx="4894117" cy="4718700"/>
        </p:xfrm>
        <a:graphic>
          <a:graphicData uri="http://schemas.openxmlformats.org/drawingml/2006/chart">
            <c:chart xmlns:c="http://schemas.openxmlformats.org/drawingml/2006/chart" xmlns:r="http://schemas.openxmlformats.org/officeDocument/2006/relationships" r:id="rId3"/>
          </a:graphicData>
        </a:graphic>
      </p:graphicFrame>
      <p:sp>
        <p:nvSpPr>
          <p:cNvPr id="9" name="Pravokutnik 8">
            <a:extLst>
              <a:ext uri="{FF2B5EF4-FFF2-40B4-BE49-F238E27FC236}">
                <a16:creationId xmlns:a16="http://schemas.microsoft.com/office/drawing/2014/main" id="{AD86B801-C8D4-4501-809B-4D5CACBB89A9}"/>
              </a:ext>
            </a:extLst>
          </p:cNvPr>
          <p:cNvSpPr/>
          <p:nvPr/>
        </p:nvSpPr>
        <p:spPr>
          <a:xfrm flipV="1">
            <a:off x="6328665" y="2827044"/>
            <a:ext cx="6043572" cy="6980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Pravokutnik 9">
            <a:extLst>
              <a:ext uri="{FF2B5EF4-FFF2-40B4-BE49-F238E27FC236}">
                <a16:creationId xmlns:a16="http://schemas.microsoft.com/office/drawing/2014/main" id="{4F373786-3F78-47AD-B0F7-D59498806BB5}"/>
              </a:ext>
            </a:extLst>
          </p:cNvPr>
          <p:cNvSpPr/>
          <p:nvPr/>
        </p:nvSpPr>
        <p:spPr>
          <a:xfrm>
            <a:off x="6328665" y="2827044"/>
            <a:ext cx="4398342" cy="6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514845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lika 14" descr="Slika na kojoj se prikazuje crtež&#10;&#10;Opis je automatski generiran">
            <a:extLst>
              <a:ext uri="{FF2B5EF4-FFF2-40B4-BE49-F238E27FC236}">
                <a16:creationId xmlns:a16="http://schemas.microsoft.com/office/drawing/2014/main" id="{BFA4F158-80EB-49FB-B4B6-E80D184EF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Pravokutnik: zaobljeni kutovi 15">
            <a:extLst>
              <a:ext uri="{FF2B5EF4-FFF2-40B4-BE49-F238E27FC236}">
                <a16:creationId xmlns:a16="http://schemas.microsoft.com/office/drawing/2014/main" id="{2EB11A48-4ECD-43BE-B40B-A413E9686BC2}"/>
              </a:ext>
            </a:extLst>
          </p:cNvPr>
          <p:cNvSpPr/>
          <p:nvPr/>
        </p:nvSpPr>
        <p:spPr>
          <a:xfrm>
            <a:off x="636706" y="406153"/>
            <a:ext cx="10918587" cy="60456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2" name="Naslov 1">
            <a:extLst>
              <a:ext uri="{FF2B5EF4-FFF2-40B4-BE49-F238E27FC236}">
                <a16:creationId xmlns:a16="http://schemas.microsoft.com/office/drawing/2014/main" id="{6548F7AE-25B2-48E5-B1FC-0E6AFF109736}"/>
              </a:ext>
            </a:extLst>
          </p:cNvPr>
          <p:cNvSpPr>
            <a:spLocks noGrp="1"/>
          </p:cNvSpPr>
          <p:nvPr>
            <p:ph type="title"/>
          </p:nvPr>
        </p:nvSpPr>
        <p:spPr>
          <a:xfrm>
            <a:off x="1594417" y="761143"/>
            <a:ext cx="3431959" cy="769441"/>
          </a:xfrm>
        </p:spPr>
        <p:txBody>
          <a:bodyPr/>
          <a:lstStyle/>
          <a:p>
            <a:r>
              <a:rPr lang="hr-HR" dirty="0">
                <a:solidFill>
                  <a:schemeClr val="accent1"/>
                </a:solidFill>
              </a:rPr>
              <a:t>Mjesto rada</a:t>
            </a:r>
          </a:p>
        </p:txBody>
      </p:sp>
      <p:graphicFrame>
        <p:nvGraphicFramePr>
          <p:cNvPr id="6" name="Rezervirano mjesto sadržaja 5">
            <a:extLst>
              <a:ext uri="{FF2B5EF4-FFF2-40B4-BE49-F238E27FC236}">
                <a16:creationId xmlns:a16="http://schemas.microsoft.com/office/drawing/2014/main" id="{7299915A-8D9C-48BA-BC08-9D15837FB6D5}"/>
              </a:ext>
            </a:extLst>
          </p:cNvPr>
          <p:cNvGraphicFramePr>
            <a:graphicFrameLocks noGrp="1"/>
          </p:cNvGraphicFramePr>
          <p:nvPr>
            <p:ph idx="1"/>
            <p:extLst>
              <p:ext uri="{D42A27DB-BD31-4B8C-83A1-F6EECF244321}">
                <p14:modId xmlns:p14="http://schemas.microsoft.com/office/powerpoint/2010/main" val="2579879122"/>
              </p:ext>
            </p:extLst>
          </p:nvPr>
        </p:nvGraphicFramePr>
        <p:xfrm>
          <a:off x="1125987" y="1972905"/>
          <a:ext cx="4189620" cy="40366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niOkvir 6">
            <a:extLst>
              <a:ext uri="{FF2B5EF4-FFF2-40B4-BE49-F238E27FC236}">
                <a16:creationId xmlns:a16="http://schemas.microsoft.com/office/drawing/2014/main" id="{E5CE4DED-C06F-4863-8584-5707741B41DA}"/>
              </a:ext>
            </a:extLst>
          </p:cNvPr>
          <p:cNvSpPr txBox="1"/>
          <p:nvPr/>
        </p:nvSpPr>
        <p:spPr>
          <a:xfrm>
            <a:off x="1545018" y="1585931"/>
            <a:ext cx="3110110" cy="369332"/>
          </a:xfrm>
          <a:prstGeom prst="rect">
            <a:avLst/>
          </a:prstGeom>
          <a:noFill/>
        </p:spPr>
        <p:txBody>
          <a:bodyPr wrap="square" rtlCol="0">
            <a:spAutoFit/>
          </a:bodyPr>
          <a:lstStyle/>
          <a:p>
            <a:r>
              <a:rPr lang="hr-HR" dirty="0">
                <a:solidFill>
                  <a:schemeClr val="bg1">
                    <a:lumMod val="50000"/>
                  </a:schemeClr>
                </a:solidFill>
              </a:rPr>
              <a:t>27 odgovora (64.3 % ispitanika)</a:t>
            </a:r>
          </a:p>
        </p:txBody>
      </p:sp>
      <p:sp>
        <p:nvSpPr>
          <p:cNvPr id="8" name="TekstniOkvir 7">
            <a:extLst>
              <a:ext uri="{FF2B5EF4-FFF2-40B4-BE49-F238E27FC236}">
                <a16:creationId xmlns:a16="http://schemas.microsoft.com/office/drawing/2014/main" id="{5EBD610B-9CBC-44EA-BE78-9BD58DB2A43C}"/>
              </a:ext>
            </a:extLst>
          </p:cNvPr>
          <p:cNvSpPr txBox="1"/>
          <p:nvPr/>
        </p:nvSpPr>
        <p:spPr>
          <a:xfrm>
            <a:off x="7165625" y="761143"/>
            <a:ext cx="2938038" cy="769441"/>
          </a:xfrm>
          <a:prstGeom prst="rect">
            <a:avLst/>
          </a:prstGeom>
          <a:noFill/>
        </p:spPr>
        <p:txBody>
          <a:bodyPr wrap="square" rtlCol="0">
            <a:spAutoFit/>
          </a:bodyPr>
          <a:lstStyle/>
          <a:p>
            <a:r>
              <a:rPr lang="hr-HR" sz="4400" dirty="0">
                <a:solidFill>
                  <a:schemeClr val="accent1"/>
                </a:solidFill>
                <a:latin typeface="+mj-lt"/>
              </a:rPr>
              <a:t>Prebivalište</a:t>
            </a:r>
          </a:p>
        </p:txBody>
      </p:sp>
      <p:sp>
        <p:nvSpPr>
          <p:cNvPr id="10" name="TekstniOkvir 9">
            <a:extLst>
              <a:ext uri="{FF2B5EF4-FFF2-40B4-BE49-F238E27FC236}">
                <a16:creationId xmlns:a16="http://schemas.microsoft.com/office/drawing/2014/main" id="{FBD8C97B-76F9-41E9-BC61-69102EFECC64}"/>
              </a:ext>
            </a:extLst>
          </p:cNvPr>
          <p:cNvSpPr txBox="1"/>
          <p:nvPr/>
        </p:nvSpPr>
        <p:spPr>
          <a:xfrm>
            <a:off x="6953871" y="1530584"/>
            <a:ext cx="3693111" cy="369332"/>
          </a:xfrm>
          <a:prstGeom prst="rect">
            <a:avLst/>
          </a:prstGeom>
          <a:noFill/>
        </p:spPr>
        <p:txBody>
          <a:bodyPr wrap="square" rtlCol="0">
            <a:spAutoFit/>
          </a:bodyPr>
          <a:lstStyle/>
          <a:p>
            <a:r>
              <a:rPr lang="hr-HR" dirty="0">
                <a:solidFill>
                  <a:schemeClr val="bg1">
                    <a:lumMod val="50000"/>
                  </a:schemeClr>
                </a:solidFill>
              </a:rPr>
              <a:t>27 odgovora (64.3 % ispitanika)</a:t>
            </a:r>
          </a:p>
        </p:txBody>
      </p:sp>
      <p:graphicFrame>
        <p:nvGraphicFramePr>
          <p:cNvPr id="13" name="Grafikon 12">
            <a:extLst>
              <a:ext uri="{FF2B5EF4-FFF2-40B4-BE49-F238E27FC236}">
                <a16:creationId xmlns:a16="http://schemas.microsoft.com/office/drawing/2014/main" id="{E4DE5374-AE79-4636-B66C-444375AF0DD9}"/>
              </a:ext>
            </a:extLst>
          </p:cNvPr>
          <p:cNvGraphicFramePr/>
          <p:nvPr>
            <p:extLst>
              <p:ext uri="{D42A27DB-BD31-4B8C-83A1-F6EECF244321}">
                <p14:modId xmlns:p14="http://schemas.microsoft.com/office/powerpoint/2010/main" val="3478130682"/>
              </p:ext>
            </p:extLst>
          </p:nvPr>
        </p:nvGraphicFramePr>
        <p:xfrm>
          <a:off x="6530081" y="1991979"/>
          <a:ext cx="4189620" cy="3932711"/>
        </p:xfrm>
        <a:graphic>
          <a:graphicData uri="http://schemas.openxmlformats.org/drawingml/2006/chart">
            <c:chart xmlns:c="http://schemas.openxmlformats.org/drawingml/2006/chart" xmlns:r="http://schemas.openxmlformats.org/officeDocument/2006/relationships" r:id="rId4"/>
          </a:graphicData>
        </a:graphic>
      </p:graphicFrame>
      <p:sp>
        <p:nvSpPr>
          <p:cNvPr id="14" name="TekstniOkvir 13">
            <a:extLst>
              <a:ext uri="{FF2B5EF4-FFF2-40B4-BE49-F238E27FC236}">
                <a16:creationId xmlns:a16="http://schemas.microsoft.com/office/drawing/2014/main" id="{4572DF8E-BC36-4AAD-AEE1-EF56A62D5C9E}"/>
              </a:ext>
            </a:extLst>
          </p:cNvPr>
          <p:cNvSpPr txBox="1"/>
          <p:nvPr/>
        </p:nvSpPr>
        <p:spPr>
          <a:xfrm>
            <a:off x="5149884" y="3121797"/>
            <a:ext cx="1604857" cy="1200329"/>
          </a:xfrm>
          <a:prstGeom prst="rect">
            <a:avLst/>
          </a:prstGeom>
          <a:noFill/>
        </p:spPr>
        <p:txBody>
          <a:bodyPr wrap="square" rtlCol="0">
            <a:spAutoFit/>
          </a:bodyPr>
          <a:lstStyle/>
          <a:p>
            <a:pPr marL="285750" indent="-285750">
              <a:buFont typeface="Wingdings" panose="05000000000000000000" pitchFamily="2" charset="2"/>
              <a:buChar char="v"/>
            </a:pPr>
            <a:r>
              <a:rPr lang="hr-HR" i="1" dirty="0">
                <a:solidFill>
                  <a:srgbClr val="002060"/>
                </a:solidFill>
              </a:rPr>
              <a:t>većina ispitanika živi i radi u Splitu</a:t>
            </a:r>
          </a:p>
        </p:txBody>
      </p:sp>
    </p:spTree>
    <p:extLst>
      <p:ext uri="{BB962C8B-B14F-4D97-AF65-F5344CB8AC3E}">
        <p14:creationId xmlns:p14="http://schemas.microsoft.com/office/powerpoint/2010/main" val="321979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8CF560D1-151F-4BA8-94C4-0CDB3AA11D21}"/>
              </a:ext>
            </a:extLst>
          </p:cNvPr>
          <p:cNvSpPr>
            <a:spLocks noGrp="1"/>
          </p:cNvSpPr>
          <p:nvPr>
            <p:ph type="title"/>
          </p:nvPr>
        </p:nvSpPr>
        <p:spPr>
          <a:xfrm>
            <a:off x="965033" y="320040"/>
            <a:ext cx="3494362" cy="4930246"/>
          </a:xfrm>
        </p:spPr>
        <p:txBody>
          <a:bodyPr>
            <a:normAutofit/>
          </a:bodyPr>
          <a:lstStyle/>
          <a:p>
            <a:pPr algn="r"/>
            <a:r>
              <a:rPr lang="hr-HR" dirty="0">
                <a:solidFill>
                  <a:schemeClr val="accent1"/>
                </a:solidFill>
              </a:rPr>
              <a:t>Područje rada</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Rezervirano mjesto sadržaja 3">
            <a:extLst>
              <a:ext uri="{FF2B5EF4-FFF2-40B4-BE49-F238E27FC236}">
                <a16:creationId xmlns:a16="http://schemas.microsoft.com/office/drawing/2014/main" id="{B926B76B-6B7E-47C5-BF55-0AEBC07D7D46}"/>
              </a:ext>
            </a:extLst>
          </p:cNvPr>
          <p:cNvSpPr>
            <a:spLocks noGrp="1"/>
          </p:cNvSpPr>
          <p:nvPr>
            <p:ph idx="1"/>
          </p:nvPr>
        </p:nvSpPr>
        <p:spPr>
          <a:xfrm>
            <a:off x="4976031" y="963877"/>
            <a:ext cx="6377769" cy="5472434"/>
          </a:xfrm>
        </p:spPr>
        <p:txBody>
          <a:bodyPr anchor="ctr">
            <a:normAutofit/>
          </a:bodyPr>
          <a:lstStyle/>
          <a:p>
            <a:r>
              <a:rPr lang="hr-HR" sz="2400" b="1" dirty="0"/>
              <a:t>Psihologija obrazovanja (28)</a:t>
            </a:r>
          </a:p>
          <a:p>
            <a:r>
              <a:rPr lang="hr-HR" sz="2400" dirty="0"/>
              <a:t>Socijalna skrb (3)</a:t>
            </a:r>
          </a:p>
          <a:p>
            <a:r>
              <a:rPr lang="hr-HR" sz="2400" dirty="0"/>
              <a:t>Profesionalno usmjeravanje i savjetovanje (2)</a:t>
            </a:r>
          </a:p>
          <a:p>
            <a:r>
              <a:rPr lang="hr-HR" sz="2400" dirty="0"/>
              <a:t>Predškolska psihologija (2)</a:t>
            </a:r>
          </a:p>
          <a:p>
            <a:r>
              <a:rPr lang="hr-HR" sz="2400" dirty="0"/>
              <a:t>Rad s djecom i mladima (2)</a:t>
            </a:r>
          </a:p>
          <a:p>
            <a:r>
              <a:rPr lang="hr-HR" sz="2400" dirty="0"/>
              <a:t>Klinička psihologija (2)</a:t>
            </a:r>
          </a:p>
          <a:p>
            <a:r>
              <a:rPr lang="hr-HR" sz="2400" dirty="0"/>
              <a:t>Psihoterapija i savjetovanje (2)</a:t>
            </a:r>
          </a:p>
          <a:p>
            <a:r>
              <a:rPr lang="hr-HR" sz="2400" dirty="0"/>
              <a:t>Sportska psihologija (1) </a:t>
            </a:r>
          </a:p>
          <a:p>
            <a:r>
              <a:rPr lang="hr-HR" sz="2400" dirty="0"/>
              <a:t>Umirovljenik (2)</a:t>
            </a:r>
          </a:p>
          <a:p>
            <a:r>
              <a:rPr lang="hr-HR" sz="2400" dirty="0"/>
              <a:t>Organizacijska psihologija (1)</a:t>
            </a:r>
          </a:p>
          <a:p>
            <a:endParaRPr lang="hr-HR" sz="2400" dirty="0"/>
          </a:p>
        </p:txBody>
      </p:sp>
      <p:sp>
        <p:nvSpPr>
          <p:cNvPr id="5" name="TekstniOkvir 4">
            <a:extLst>
              <a:ext uri="{FF2B5EF4-FFF2-40B4-BE49-F238E27FC236}">
                <a16:creationId xmlns:a16="http://schemas.microsoft.com/office/drawing/2014/main" id="{441CC1FE-66AA-4447-A292-A239CD47BECB}"/>
              </a:ext>
            </a:extLst>
          </p:cNvPr>
          <p:cNvSpPr txBox="1"/>
          <p:nvPr/>
        </p:nvSpPr>
        <p:spPr>
          <a:xfrm>
            <a:off x="965033" y="2984718"/>
            <a:ext cx="3689261" cy="1723549"/>
          </a:xfrm>
          <a:prstGeom prst="rect">
            <a:avLst/>
          </a:prstGeom>
          <a:noFill/>
        </p:spPr>
        <p:txBody>
          <a:bodyPr wrap="square" rtlCol="0">
            <a:spAutoFit/>
          </a:bodyPr>
          <a:lstStyle/>
          <a:p>
            <a:pPr algn="ctr"/>
            <a:endParaRPr lang="hr-HR" sz="1500" dirty="0"/>
          </a:p>
          <a:p>
            <a:pPr algn="ctr"/>
            <a:r>
              <a:rPr lang="hr-HR" sz="1400" dirty="0"/>
              <a:t>Najveći dio ispitanika radi u sustavu odgoja i obrazovanja</a:t>
            </a:r>
          </a:p>
          <a:p>
            <a:pPr algn="ctr"/>
            <a:endParaRPr lang="hr-HR" sz="1500" dirty="0"/>
          </a:p>
          <a:p>
            <a:pPr algn="ctr"/>
            <a:r>
              <a:rPr lang="hr-HR" sz="1200" i="1" dirty="0"/>
              <a:t>Napomena: u zagradama su navedene frekvencije, a ukupan broj (zbroj frekvencija) veći je od 42 jer su navedena područja rada za kolege umirovljenike i jer pojedini kolege rade na više radnih mjesta. </a:t>
            </a:r>
          </a:p>
        </p:txBody>
      </p:sp>
    </p:spTree>
    <p:extLst>
      <p:ext uri="{BB962C8B-B14F-4D97-AF65-F5344CB8AC3E}">
        <p14:creationId xmlns:p14="http://schemas.microsoft.com/office/powerpoint/2010/main" val="2309825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Slika 13" descr="Slika na kojoj se prikazuje crtež&#10;&#10;Opis je automatski generiran">
            <a:extLst>
              <a:ext uri="{FF2B5EF4-FFF2-40B4-BE49-F238E27FC236}">
                <a16:creationId xmlns:a16="http://schemas.microsoft.com/office/drawing/2014/main" id="{EA2ECDBF-B3B2-43FD-943F-36BF5B5DD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65418"/>
            <a:ext cx="12192000" cy="2992582"/>
          </a:xfrm>
          <a:prstGeom prst="rect">
            <a:avLst/>
          </a:prstGeom>
        </p:spPr>
      </p:pic>
      <p:sp>
        <p:nvSpPr>
          <p:cNvPr id="16" name="Pravokutnik: zaobljeni kutovi 15">
            <a:extLst>
              <a:ext uri="{FF2B5EF4-FFF2-40B4-BE49-F238E27FC236}">
                <a16:creationId xmlns:a16="http://schemas.microsoft.com/office/drawing/2014/main" id="{8D8BB452-5930-4E42-BA2C-369D77647C70}"/>
              </a:ext>
            </a:extLst>
          </p:cNvPr>
          <p:cNvSpPr/>
          <p:nvPr/>
        </p:nvSpPr>
        <p:spPr>
          <a:xfrm>
            <a:off x="636706" y="4085241"/>
            <a:ext cx="10918587" cy="25197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graphicFrame>
        <p:nvGraphicFramePr>
          <p:cNvPr id="7" name="Rezervirano mjesto sadržaja 6">
            <a:extLst>
              <a:ext uri="{FF2B5EF4-FFF2-40B4-BE49-F238E27FC236}">
                <a16:creationId xmlns:a16="http://schemas.microsoft.com/office/drawing/2014/main" id="{AE6F036A-5AF2-47F5-A7E4-8BD82A3CC8C7}"/>
              </a:ext>
            </a:extLst>
          </p:cNvPr>
          <p:cNvGraphicFramePr>
            <a:graphicFrameLocks noGrp="1"/>
          </p:cNvGraphicFramePr>
          <p:nvPr>
            <p:ph idx="1"/>
            <p:extLst>
              <p:ext uri="{D42A27DB-BD31-4B8C-83A1-F6EECF244321}">
                <p14:modId xmlns:p14="http://schemas.microsoft.com/office/powerpoint/2010/main" val="3727050697"/>
              </p:ext>
            </p:extLst>
          </p:nvPr>
        </p:nvGraphicFramePr>
        <p:xfrm>
          <a:off x="675409" y="378564"/>
          <a:ext cx="10678391" cy="33621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niOkvir 8">
            <a:extLst>
              <a:ext uri="{FF2B5EF4-FFF2-40B4-BE49-F238E27FC236}">
                <a16:creationId xmlns:a16="http://schemas.microsoft.com/office/drawing/2014/main" id="{DF9A3DF0-FDCB-47B1-951C-648CA4C07378}"/>
              </a:ext>
            </a:extLst>
          </p:cNvPr>
          <p:cNvSpPr txBox="1"/>
          <p:nvPr/>
        </p:nvSpPr>
        <p:spPr>
          <a:xfrm>
            <a:off x="675409" y="4207547"/>
            <a:ext cx="10678391" cy="2308324"/>
          </a:xfrm>
          <a:prstGeom prst="rect">
            <a:avLst/>
          </a:prstGeom>
          <a:noFill/>
        </p:spPr>
        <p:txBody>
          <a:bodyPr wrap="square" rtlCol="0">
            <a:spAutoFit/>
          </a:bodyPr>
          <a:lstStyle/>
          <a:p>
            <a:pPr marL="285750" indent="-285750">
              <a:buFont typeface="Wingdings" panose="05000000000000000000" pitchFamily="2" charset="2"/>
              <a:buChar char="Ø"/>
            </a:pPr>
            <a:r>
              <a:rPr lang="hr-HR" i="1" dirty="0"/>
              <a:t>Iako je veći broj ispitanika odgovorio potvrđivanjem uključenosti u organizaciji mjera i pružanju podrške unutar organizacija u kojima rade, razmjerno velik broj ispitanika nije se slagao s tim tvrdnjama, što moguće možemo pripisati činjenici da su anketu ispunjavali neposredno nakon početka krize (od 19.3. do 7.4.) kada se još nisu stigli snaći obzirom da su krizi izloženi svi, pa i sami ispitanici. U prilog tome idu i njihovi odgovori na sljedeća dva pitanja u kojima iskazuju da gotovo svi prate stručne objave vezane uz krizu i da im one u određenoj mjeri pomažu u profesionalnom radu. Prema tome, moguće je da interes i želju za sudjelovanjem u reakciji na krizu iz pozicije stručnjaka za mentalno zdravlje odražava i njihova iskazana zainteresiranost i spremnost da prate stručne objave. </a:t>
            </a:r>
          </a:p>
        </p:txBody>
      </p:sp>
      <p:cxnSp>
        <p:nvCxnSpPr>
          <p:cNvPr id="11" name="Ravni poveznik 10">
            <a:extLst>
              <a:ext uri="{FF2B5EF4-FFF2-40B4-BE49-F238E27FC236}">
                <a16:creationId xmlns:a16="http://schemas.microsoft.com/office/drawing/2014/main" id="{5AAEF0BA-BA12-49B8-8CF1-DFA2FED2145D}"/>
              </a:ext>
            </a:extLst>
          </p:cNvPr>
          <p:cNvCxnSpPr>
            <a:cxnSpLocks/>
          </p:cNvCxnSpPr>
          <p:nvPr/>
        </p:nvCxnSpPr>
        <p:spPr>
          <a:xfrm flipV="1">
            <a:off x="0" y="3865418"/>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112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lika 10" descr="Slika na kojoj se prikazuje crtež&#10;&#10;Opis je automatski generiran">
            <a:extLst>
              <a:ext uri="{FF2B5EF4-FFF2-40B4-BE49-F238E27FC236}">
                <a16:creationId xmlns:a16="http://schemas.microsoft.com/office/drawing/2014/main" id="{631DAEFC-6CF1-4056-9535-EED56D3FF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0"/>
            <a:ext cx="12192000" cy="3429000"/>
          </a:xfrm>
          <a:prstGeom prst="rect">
            <a:avLst/>
          </a:prstGeom>
        </p:spPr>
      </p:pic>
      <p:sp>
        <p:nvSpPr>
          <p:cNvPr id="12" name="Pravokutnik: zaobljeni kutovi 11">
            <a:extLst>
              <a:ext uri="{FF2B5EF4-FFF2-40B4-BE49-F238E27FC236}">
                <a16:creationId xmlns:a16="http://schemas.microsoft.com/office/drawing/2014/main" id="{F225E8AE-7B55-40B3-ACA3-3EA02D31DF2D}"/>
              </a:ext>
            </a:extLst>
          </p:cNvPr>
          <p:cNvSpPr/>
          <p:nvPr/>
        </p:nvSpPr>
        <p:spPr>
          <a:xfrm>
            <a:off x="636706" y="3643323"/>
            <a:ext cx="10918587" cy="29616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graphicFrame>
        <p:nvGraphicFramePr>
          <p:cNvPr id="6" name="Rezervirano mjesto sadržaja 5">
            <a:extLst>
              <a:ext uri="{FF2B5EF4-FFF2-40B4-BE49-F238E27FC236}">
                <a16:creationId xmlns:a16="http://schemas.microsoft.com/office/drawing/2014/main" id="{5367168D-581C-44DA-9E18-320105071F8B}"/>
              </a:ext>
            </a:extLst>
          </p:cNvPr>
          <p:cNvGraphicFramePr>
            <a:graphicFrameLocks noGrp="1"/>
          </p:cNvGraphicFramePr>
          <p:nvPr>
            <p:ph idx="1"/>
            <p:extLst>
              <p:ext uri="{D42A27DB-BD31-4B8C-83A1-F6EECF244321}">
                <p14:modId xmlns:p14="http://schemas.microsoft.com/office/powerpoint/2010/main" val="2635176592"/>
              </p:ext>
            </p:extLst>
          </p:nvPr>
        </p:nvGraphicFramePr>
        <p:xfrm>
          <a:off x="838200" y="467343"/>
          <a:ext cx="10515600" cy="2961658"/>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niOkvir 6">
            <a:extLst>
              <a:ext uri="{FF2B5EF4-FFF2-40B4-BE49-F238E27FC236}">
                <a16:creationId xmlns:a16="http://schemas.microsoft.com/office/drawing/2014/main" id="{4E5240B8-9501-4832-9CA7-A42AC12F708C}"/>
              </a:ext>
            </a:extLst>
          </p:cNvPr>
          <p:cNvSpPr txBox="1"/>
          <p:nvPr/>
        </p:nvSpPr>
        <p:spPr>
          <a:xfrm>
            <a:off x="636706" y="3726148"/>
            <a:ext cx="10900092" cy="2862322"/>
          </a:xfrm>
          <a:prstGeom prst="rect">
            <a:avLst/>
          </a:prstGeom>
          <a:noFill/>
        </p:spPr>
        <p:txBody>
          <a:bodyPr wrap="square" rtlCol="0">
            <a:spAutoFit/>
          </a:bodyPr>
          <a:lstStyle/>
          <a:p>
            <a:pPr marL="171450" indent="-171450">
              <a:buFont typeface="Wingdings" panose="05000000000000000000" pitchFamily="2" charset="2"/>
              <a:buChar char="Ø"/>
            </a:pPr>
            <a:r>
              <a:rPr lang="hr-HR" sz="1500" i="1" dirty="0"/>
              <a:t>Gotovo svi ispitanici smatraju kako će u nadolazećem periodu biti potrebna veća uključenost psihologa kao odgovor na krizu, dok nešto manje ispitanika (i dalje najveći dio!) smatra kako je u ovom trenutku potrebna veća uključenost. Moguće je da takav trend možemo pripisati činjenici da je trenutno naš uobičajen rad onemogućen zbog mjere „socijalnog” odnosno fizičkog distanciranja. Osim toga, moguće je i da ispitanici procjenjuju da će se ljudi u većoj mjeri baviti vlastitim mentalnim zdravljem u nadolazećem razdoblju, dok su za vrijeme same krize usmjereniji na očuvanje fizičkog zdravlja i u pobuđenom stanju koje im trenutno omogućuje funkcioniranje. </a:t>
            </a:r>
            <a:br>
              <a:rPr lang="hr-HR" sz="1500" i="1" dirty="0"/>
            </a:br>
            <a:br>
              <a:rPr lang="hr-HR" sz="1500" i="1" dirty="0"/>
            </a:br>
            <a:r>
              <a:rPr lang="hr-HR" sz="1500" i="1" dirty="0"/>
              <a:t>Najveći broj ispitanika izjavljuje da se osjeća kompetentnim za pružanje podrške. Međutim, manji broj ispitanika izražava i sumnju u vlastite kompetencije. U svakom slučaju, svaka dodatna edukacija je poželjna. Kada je riječ o posljednjem pitanju – prema odgovorima se može primijetiti da većina ispitanika smatra da građani psihologe percipiraju kao stručnjake koji mogu dati vlastiti doprinos u rješavanju ove krize. Ipak, određeni broj ispitanika nije se potpuno složio s takvom procjenom. Moguće je da su takvi odgovori odraz činjenice da živimo u društvu u kojem se, usprkos pozitivnom trendu, i dalje ne daje dovoljno prostora temama vezanim uz očuvanje mentalnog zdravlja. </a:t>
            </a:r>
          </a:p>
        </p:txBody>
      </p:sp>
      <p:cxnSp>
        <p:nvCxnSpPr>
          <p:cNvPr id="9" name="Ravni poveznik 8">
            <a:extLst>
              <a:ext uri="{FF2B5EF4-FFF2-40B4-BE49-F238E27FC236}">
                <a16:creationId xmlns:a16="http://schemas.microsoft.com/office/drawing/2014/main" id="{5C2825E1-C83B-4153-93A7-B0477171EEE0}"/>
              </a:ext>
            </a:extLst>
          </p:cNvPr>
          <p:cNvCxnSpPr>
            <a:cxnSpLocks/>
          </p:cNvCxnSpPr>
          <p:nvPr/>
        </p:nvCxnSpPr>
        <p:spPr>
          <a:xfrm>
            <a:off x="0" y="34290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922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descr="Slika na kojoj se prikazuje crtež&#10;&#10;Opis je automatski generiran">
            <a:extLst>
              <a:ext uri="{FF2B5EF4-FFF2-40B4-BE49-F238E27FC236}">
                <a16:creationId xmlns:a16="http://schemas.microsoft.com/office/drawing/2014/main" id="{4B950D0F-86F5-49E1-930B-5809B9045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Pravokutnik: zaobljeni kutovi 6">
            <a:extLst>
              <a:ext uri="{FF2B5EF4-FFF2-40B4-BE49-F238E27FC236}">
                <a16:creationId xmlns:a16="http://schemas.microsoft.com/office/drawing/2014/main" id="{21CED2A2-B779-4AB2-A9AB-1FB773335C0B}"/>
              </a:ext>
            </a:extLst>
          </p:cNvPr>
          <p:cNvSpPr/>
          <p:nvPr/>
        </p:nvSpPr>
        <p:spPr>
          <a:xfrm>
            <a:off x="636706" y="406153"/>
            <a:ext cx="10918587" cy="60456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pic>
        <p:nvPicPr>
          <p:cNvPr id="3074" name="Picture 2" descr="Forms response chart. Question title: U proteklih mjesec dana imao /imala sam medijski istup/istupe vezano za krizu (pisanje članaka, gostovanje u radio ili TV emisijama, izjave za novine i sl.) . Number of responses: 42 responses.">
            <a:extLst>
              <a:ext uri="{FF2B5EF4-FFF2-40B4-BE49-F238E27FC236}">
                <a16:creationId xmlns:a16="http://schemas.microsoft.com/office/drawing/2014/main" id="{885B5CE3-F5E5-438C-9CE0-9B693E3D47E4}"/>
              </a:ext>
            </a:extLst>
          </p:cNvPr>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977460" y="752475"/>
            <a:ext cx="10312008" cy="4582824"/>
          </a:xfrm>
          <a:prstGeom prst="rect">
            <a:avLst/>
          </a:prstGeom>
          <a:noFill/>
          <a:extLst>
            <a:ext uri="{909E8E84-426E-40DD-AFC4-6F175D3DCCD1}">
              <a14:hiddenFill xmlns:a14="http://schemas.microsoft.com/office/drawing/2010/main">
                <a:solidFill>
                  <a:srgbClr val="FFFFFF"/>
                </a:solidFill>
              </a14:hiddenFill>
            </a:ext>
          </a:extLst>
        </p:spPr>
      </p:pic>
      <p:sp>
        <p:nvSpPr>
          <p:cNvPr id="4" name="TekstniOkvir 3">
            <a:extLst>
              <a:ext uri="{FF2B5EF4-FFF2-40B4-BE49-F238E27FC236}">
                <a16:creationId xmlns:a16="http://schemas.microsoft.com/office/drawing/2014/main" id="{52A4C409-7A41-4829-9846-0220947E8E2F}"/>
              </a:ext>
            </a:extLst>
          </p:cNvPr>
          <p:cNvSpPr txBox="1"/>
          <p:nvPr/>
        </p:nvSpPr>
        <p:spPr>
          <a:xfrm>
            <a:off x="1362880" y="5089862"/>
            <a:ext cx="9926588" cy="1015663"/>
          </a:xfrm>
          <a:prstGeom prst="rect">
            <a:avLst/>
          </a:prstGeom>
          <a:noFill/>
        </p:spPr>
        <p:txBody>
          <a:bodyPr wrap="square" rtlCol="0">
            <a:spAutoFit/>
          </a:bodyPr>
          <a:lstStyle/>
          <a:p>
            <a:pPr marL="285750" indent="-285750">
              <a:buFont typeface="Wingdings" panose="05000000000000000000" pitchFamily="2" charset="2"/>
              <a:buChar char="Ø"/>
            </a:pPr>
            <a:r>
              <a:rPr lang="hr-HR" sz="1500" i="1" dirty="0"/>
              <a:t>Oko 10 % ispitanika izjavilo je da je imalo medijske istupe. S obzirom na to da je anketa primijenjena na samom početku aktualne krize, jasno je da je u međuvremenu broj kolega s medijskim istupima još porastao. S druge strane, moguće je da su anketu ispunjavali psiholozi koji su u ovome periodu aktivniji, a s time i skloniji medijskim istupima od kolega koji nisu ispunili anketu.</a:t>
            </a:r>
          </a:p>
        </p:txBody>
      </p:sp>
    </p:spTree>
    <p:extLst>
      <p:ext uri="{BB962C8B-B14F-4D97-AF65-F5344CB8AC3E}">
        <p14:creationId xmlns:p14="http://schemas.microsoft.com/office/powerpoint/2010/main" val="3834127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avokutnik: zaobljeni kutovi 12">
            <a:extLst>
              <a:ext uri="{FF2B5EF4-FFF2-40B4-BE49-F238E27FC236}">
                <a16:creationId xmlns:a16="http://schemas.microsoft.com/office/drawing/2014/main" id="{404BB6FF-BD5C-4471-B3EB-63781A3164A2}"/>
              </a:ext>
            </a:extLst>
          </p:cNvPr>
          <p:cNvSpPr/>
          <p:nvPr/>
        </p:nvSpPr>
        <p:spPr>
          <a:xfrm>
            <a:off x="3191051" y="283678"/>
            <a:ext cx="8550406" cy="6335331"/>
          </a:xfrm>
          <a:prstGeom prst="roundRect">
            <a:avLst>
              <a:gd name="adj" fmla="val 977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Pravokutnik: zaobljeni kutovi 11">
            <a:extLst>
              <a:ext uri="{FF2B5EF4-FFF2-40B4-BE49-F238E27FC236}">
                <a16:creationId xmlns:a16="http://schemas.microsoft.com/office/drawing/2014/main" id="{9902D761-8FD2-4A96-92B3-D74CE3555628}"/>
              </a:ext>
            </a:extLst>
          </p:cNvPr>
          <p:cNvSpPr/>
          <p:nvPr/>
        </p:nvSpPr>
        <p:spPr>
          <a:xfrm>
            <a:off x="270164" y="284984"/>
            <a:ext cx="2758685" cy="623142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2" name="Naslov 1">
            <a:extLst>
              <a:ext uri="{FF2B5EF4-FFF2-40B4-BE49-F238E27FC236}">
                <a16:creationId xmlns:a16="http://schemas.microsoft.com/office/drawing/2014/main" id="{0BCCEFB5-8F9D-4EAD-AA79-80EF5C95E898}"/>
              </a:ext>
            </a:extLst>
          </p:cNvPr>
          <p:cNvSpPr>
            <a:spLocks noGrp="1"/>
          </p:cNvSpPr>
          <p:nvPr>
            <p:ph type="title"/>
          </p:nvPr>
        </p:nvSpPr>
        <p:spPr>
          <a:xfrm>
            <a:off x="270164" y="506678"/>
            <a:ext cx="3407547" cy="592891"/>
          </a:xfrm>
        </p:spPr>
        <p:txBody>
          <a:bodyPr>
            <a:normAutofit/>
          </a:bodyPr>
          <a:lstStyle/>
          <a:p>
            <a:r>
              <a:rPr lang="hr-HR" sz="2000" b="1" u="sng" dirty="0"/>
              <a:t>Vaša mišljenja i prijedlozi:</a:t>
            </a:r>
          </a:p>
        </p:txBody>
      </p:sp>
      <p:sp>
        <p:nvSpPr>
          <p:cNvPr id="3" name="Rezervirano mjesto sadržaja 2">
            <a:extLst>
              <a:ext uri="{FF2B5EF4-FFF2-40B4-BE49-F238E27FC236}">
                <a16:creationId xmlns:a16="http://schemas.microsoft.com/office/drawing/2014/main" id="{09D1FAD8-D86D-480D-99BE-4F12EAD5466D}"/>
              </a:ext>
            </a:extLst>
          </p:cNvPr>
          <p:cNvSpPr>
            <a:spLocks noGrp="1"/>
          </p:cNvSpPr>
          <p:nvPr>
            <p:ph idx="1"/>
          </p:nvPr>
        </p:nvSpPr>
        <p:spPr>
          <a:xfrm>
            <a:off x="450543" y="1114688"/>
            <a:ext cx="2264126" cy="4351338"/>
          </a:xfrm>
        </p:spPr>
        <p:txBody>
          <a:bodyPr>
            <a:normAutofit fontScale="25000" lnSpcReduction="20000"/>
          </a:bodyPr>
          <a:lstStyle/>
          <a:p>
            <a:r>
              <a:rPr lang="hr-HR" sz="6000" dirty="0"/>
              <a:t>Uvođenje kriznog telefona i online podrške/savjetovanja </a:t>
            </a:r>
          </a:p>
          <a:p>
            <a:r>
              <a:rPr lang="hr-HR" sz="6000" dirty="0"/>
              <a:t>Ažuriranje kontakata raspoloživih psihologa SD županije</a:t>
            </a:r>
          </a:p>
          <a:p>
            <a:r>
              <a:rPr lang="hr-HR" sz="6000" dirty="0"/>
              <a:t>Odaziv na upite medija</a:t>
            </a:r>
          </a:p>
          <a:p>
            <a:r>
              <a:rPr lang="hr-HR" sz="6000" dirty="0"/>
              <a:t>Priprema online radionica i </a:t>
            </a:r>
            <a:r>
              <a:rPr lang="hr-HR" sz="6000" dirty="0" err="1"/>
              <a:t>videomaterijala</a:t>
            </a:r>
            <a:endParaRPr lang="hr-HR" sz="6000" dirty="0"/>
          </a:p>
          <a:p>
            <a:r>
              <a:rPr lang="hr-HR" sz="6000" dirty="0"/>
              <a:t>Edukacije i supervizije</a:t>
            </a:r>
          </a:p>
          <a:p>
            <a:r>
              <a:rPr lang="hr-HR" sz="6000" dirty="0"/>
              <a:t>Pisanje stručnih tekstova/članaka</a:t>
            </a:r>
          </a:p>
          <a:p>
            <a:r>
              <a:rPr lang="hr-HR" sz="6000" dirty="0"/>
              <a:t>Podcast </a:t>
            </a:r>
          </a:p>
          <a:p>
            <a:r>
              <a:rPr lang="hr-HR" sz="6000" dirty="0"/>
              <a:t>Izrađivanje unificiranih, dobro prilagođenih preporuka za djecu, mlade, roditelje i starije građane</a:t>
            </a:r>
          </a:p>
          <a:p>
            <a:r>
              <a:rPr lang="hr-HR" sz="6000" dirty="0"/>
              <a:t>Umrežavanje psihologa na WhatsApp</a:t>
            </a:r>
          </a:p>
          <a:p>
            <a:r>
              <a:rPr lang="hr-HR" sz="6000" dirty="0"/>
              <a:t>Kreiranje edukativnih materijala za učenike </a:t>
            </a:r>
          </a:p>
          <a:p>
            <a:endParaRPr lang="hr-HR" dirty="0"/>
          </a:p>
          <a:p>
            <a:endParaRPr lang="hr-HR" dirty="0"/>
          </a:p>
          <a:p>
            <a:endParaRPr lang="hr-HR" dirty="0"/>
          </a:p>
        </p:txBody>
      </p:sp>
      <p:sp>
        <p:nvSpPr>
          <p:cNvPr id="4" name="TekstniOkvir 3">
            <a:extLst>
              <a:ext uri="{FF2B5EF4-FFF2-40B4-BE49-F238E27FC236}">
                <a16:creationId xmlns:a16="http://schemas.microsoft.com/office/drawing/2014/main" id="{520938C0-53B2-4D9F-A627-481A2CEDB255}"/>
              </a:ext>
            </a:extLst>
          </p:cNvPr>
          <p:cNvSpPr txBox="1"/>
          <p:nvPr/>
        </p:nvSpPr>
        <p:spPr>
          <a:xfrm>
            <a:off x="3283526" y="1094395"/>
            <a:ext cx="7831921" cy="553998"/>
          </a:xfrm>
          <a:prstGeom prst="rect">
            <a:avLst/>
          </a:prstGeom>
          <a:noFill/>
        </p:spPr>
        <p:txBody>
          <a:bodyPr wrap="square" rtlCol="0">
            <a:spAutoFit/>
          </a:bodyPr>
          <a:lstStyle/>
          <a:p>
            <a:pPr marL="285750" indent="-285750">
              <a:buFont typeface="Arial" panose="020B0604020202020204" pitchFamily="34" charset="0"/>
              <a:buChar char="•"/>
            </a:pPr>
            <a:r>
              <a:rPr lang="hr-HR" sz="1500" dirty="0"/>
              <a:t>Uvedene su </a:t>
            </a:r>
            <a:r>
              <a:rPr lang="hr-HR" sz="1500" b="1" dirty="0"/>
              <a:t>telefonske linije </a:t>
            </a:r>
            <a:r>
              <a:rPr lang="hr-HR" sz="1500" dirty="0"/>
              <a:t>za SD županiju u organizaciji HPK, HPD i DPS, ali i brojne druge linije i online načini pružanja podrške od strane NZZJZ, raznih udruga i drugih organizacija</a:t>
            </a:r>
          </a:p>
        </p:txBody>
      </p:sp>
      <p:sp>
        <p:nvSpPr>
          <p:cNvPr id="5" name="TekstniOkvir 4">
            <a:extLst>
              <a:ext uri="{FF2B5EF4-FFF2-40B4-BE49-F238E27FC236}">
                <a16:creationId xmlns:a16="http://schemas.microsoft.com/office/drawing/2014/main" id="{A5EE6653-9908-46A6-9B79-80CA392C5F0E}"/>
              </a:ext>
            </a:extLst>
          </p:cNvPr>
          <p:cNvSpPr txBox="1"/>
          <p:nvPr/>
        </p:nvSpPr>
        <p:spPr>
          <a:xfrm>
            <a:off x="3283526" y="1599187"/>
            <a:ext cx="7900723" cy="323165"/>
          </a:xfrm>
          <a:prstGeom prst="rect">
            <a:avLst/>
          </a:prstGeom>
          <a:noFill/>
        </p:spPr>
        <p:txBody>
          <a:bodyPr wrap="square" rtlCol="0">
            <a:spAutoFit/>
          </a:bodyPr>
          <a:lstStyle/>
          <a:p>
            <a:pPr marL="285750" indent="-285750">
              <a:buFont typeface="Arial" panose="020B0604020202020204" pitchFamily="34" charset="0"/>
              <a:buChar char="•"/>
            </a:pPr>
            <a:r>
              <a:rPr lang="hr-HR" sz="1500" dirty="0"/>
              <a:t>Izrađen je </a:t>
            </a:r>
            <a:r>
              <a:rPr lang="hr-HR" sz="1500" b="1" dirty="0"/>
              <a:t>unificirani plakat </a:t>
            </a:r>
            <a:r>
              <a:rPr lang="hr-HR" sz="1500" dirty="0"/>
              <a:t>za linije svih županija </a:t>
            </a:r>
            <a:endParaRPr lang="hr-HR" sz="1500" b="1" dirty="0"/>
          </a:p>
        </p:txBody>
      </p:sp>
      <p:sp>
        <p:nvSpPr>
          <p:cNvPr id="6" name="TekstniOkvir 5">
            <a:extLst>
              <a:ext uri="{FF2B5EF4-FFF2-40B4-BE49-F238E27FC236}">
                <a16:creationId xmlns:a16="http://schemas.microsoft.com/office/drawing/2014/main" id="{87AFFFEC-2DBD-439F-BE10-BA8D4417A11F}"/>
              </a:ext>
            </a:extLst>
          </p:cNvPr>
          <p:cNvSpPr txBox="1"/>
          <p:nvPr/>
        </p:nvSpPr>
        <p:spPr>
          <a:xfrm>
            <a:off x="3283526" y="1867972"/>
            <a:ext cx="7808617" cy="553998"/>
          </a:xfrm>
          <a:prstGeom prst="rect">
            <a:avLst/>
          </a:prstGeom>
          <a:noFill/>
        </p:spPr>
        <p:txBody>
          <a:bodyPr wrap="square" rtlCol="0">
            <a:spAutoFit/>
          </a:bodyPr>
          <a:lstStyle/>
          <a:p>
            <a:pPr marL="285750" indent="-285750">
              <a:buFont typeface="Arial" panose="020B0604020202020204" pitchFamily="34" charset="0"/>
              <a:buChar char="•"/>
            </a:pPr>
            <a:r>
              <a:rPr lang="hr-HR" sz="1500" dirty="0"/>
              <a:t>Imali smo priliku sudjelovati u </a:t>
            </a:r>
            <a:r>
              <a:rPr lang="hr-HR" sz="1500" b="1" dirty="0"/>
              <a:t>online edukacijama Hrabrog telefona </a:t>
            </a:r>
            <a:r>
              <a:rPr lang="hr-HR" sz="1500" dirty="0"/>
              <a:t>o telefonskom  online savjetovanju</a:t>
            </a:r>
          </a:p>
        </p:txBody>
      </p:sp>
      <p:sp>
        <p:nvSpPr>
          <p:cNvPr id="7" name="TekstniOkvir 6">
            <a:extLst>
              <a:ext uri="{FF2B5EF4-FFF2-40B4-BE49-F238E27FC236}">
                <a16:creationId xmlns:a16="http://schemas.microsoft.com/office/drawing/2014/main" id="{1B32725A-6C11-4C6A-B9D8-078C0AD5EFE6}"/>
              </a:ext>
            </a:extLst>
          </p:cNvPr>
          <p:cNvSpPr txBox="1"/>
          <p:nvPr/>
        </p:nvSpPr>
        <p:spPr>
          <a:xfrm>
            <a:off x="3283526" y="2343944"/>
            <a:ext cx="8051643" cy="553998"/>
          </a:xfrm>
          <a:prstGeom prst="rect">
            <a:avLst/>
          </a:prstGeom>
          <a:noFill/>
        </p:spPr>
        <p:txBody>
          <a:bodyPr wrap="square" rtlCol="0">
            <a:spAutoFit/>
          </a:bodyPr>
          <a:lstStyle/>
          <a:p>
            <a:pPr marL="285750" indent="-285750">
              <a:buFont typeface="Arial" panose="020B0604020202020204" pitchFamily="34" charset="0"/>
              <a:buChar char="•"/>
            </a:pPr>
            <a:r>
              <a:rPr lang="hr-HR" sz="1500" dirty="0"/>
              <a:t>Objavljeni su </a:t>
            </a:r>
            <a:r>
              <a:rPr lang="hr-HR" sz="1500" b="1" dirty="0"/>
              <a:t>brojni članci i drugi materijali </a:t>
            </a:r>
            <a:r>
              <a:rPr lang="hr-HR" sz="1500" dirty="0"/>
              <a:t>psihologa u raznim medijima, snimljene su mnoge </a:t>
            </a:r>
            <a:r>
              <a:rPr lang="hr-HR" sz="1500" b="1" dirty="0"/>
              <a:t>emisije </a:t>
            </a:r>
            <a:r>
              <a:rPr lang="hr-HR" sz="1500" dirty="0"/>
              <a:t>u kojima su gostovali psiholozi</a:t>
            </a:r>
          </a:p>
        </p:txBody>
      </p:sp>
      <p:sp>
        <p:nvSpPr>
          <p:cNvPr id="9" name="TekstniOkvir 8">
            <a:extLst>
              <a:ext uri="{FF2B5EF4-FFF2-40B4-BE49-F238E27FC236}">
                <a16:creationId xmlns:a16="http://schemas.microsoft.com/office/drawing/2014/main" id="{49C8090D-70B3-468D-A76B-CD8BC4373024}"/>
              </a:ext>
            </a:extLst>
          </p:cNvPr>
          <p:cNvSpPr txBox="1"/>
          <p:nvPr/>
        </p:nvSpPr>
        <p:spPr>
          <a:xfrm>
            <a:off x="3271875" y="2845446"/>
            <a:ext cx="8550406" cy="784830"/>
          </a:xfrm>
          <a:prstGeom prst="rect">
            <a:avLst/>
          </a:prstGeom>
          <a:noFill/>
        </p:spPr>
        <p:txBody>
          <a:bodyPr wrap="square" rtlCol="0">
            <a:spAutoFit/>
          </a:bodyPr>
          <a:lstStyle/>
          <a:p>
            <a:pPr marL="285750" indent="-285750">
              <a:buFont typeface="Arial" panose="020B0604020202020204" pitchFamily="34" charset="0"/>
              <a:buChar char="•"/>
            </a:pPr>
            <a:r>
              <a:rPr lang="hr-HR" sz="1500" dirty="0"/>
              <a:t>Izrađeni su brojni edukativni materijali od strane Poliklinike za zaštitu djece i mladih grada Zagreba, HPK je izdala radnu verziju priručnika koji sadrži brojne članke raznih psihologa te koji pokriva gotove sve teme povezane s aktualnom krizom i mentalnim zdravljem</a:t>
            </a:r>
          </a:p>
        </p:txBody>
      </p:sp>
      <p:sp>
        <p:nvSpPr>
          <p:cNvPr id="10" name="TekstniOkvir 9">
            <a:extLst>
              <a:ext uri="{FF2B5EF4-FFF2-40B4-BE49-F238E27FC236}">
                <a16:creationId xmlns:a16="http://schemas.microsoft.com/office/drawing/2014/main" id="{C7275CB9-56F4-4FF2-90F7-7A245677469A}"/>
              </a:ext>
            </a:extLst>
          </p:cNvPr>
          <p:cNvSpPr txBox="1"/>
          <p:nvPr/>
        </p:nvSpPr>
        <p:spPr>
          <a:xfrm>
            <a:off x="3283526" y="3642463"/>
            <a:ext cx="8372765" cy="2862322"/>
          </a:xfrm>
          <a:prstGeom prst="rect">
            <a:avLst/>
          </a:prstGeom>
          <a:noFill/>
        </p:spPr>
        <p:txBody>
          <a:bodyPr wrap="square" rtlCol="0">
            <a:spAutoFit/>
          </a:bodyPr>
          <a:lstStyle/>
          <a:p>
            <a:r>
              <a:rPr lang="hr-HR" sz="1500" u="sng" dirty="0"/>
              <a:t>Aktivnosti Društva psihologa u Splitu</a:t>
            </a:r>
          </a:p>
          <a:p>
            <a:pPr marL="285750" indent="-285750">
              <a:buFont typeface="Arial" panose="020B0604020202020204" pitchFamily="34" charset="0"/>
              <a:buChar char="•"/>
            </a:pPr>
            <a:r>
              <a:rPr lang="hr-HR" sz="1500" dirty="0"/>
              <a:t>Omogućavanje sudjelovanja na </a:t>
            </a:r>
            <a:r>
              <a:rPr lang="hr-HR" sz="1500" b="1" dirty="0"/>
              <a:t>trodnevnoj edukaciji </a:t>
            </a:r>
            <a:r>
              <a:rPr lang="hr-HR" sz="1500" dirty="0"/>
              <a:t>u organizaciji Poliklinike za zaštitu djece i mladih grada Zagreba, HPK i Grada Zagreba za 26 volontera koji rade na liniji i 27 psihologa iz SD županije</a:t>
            </a:r>
          </a:p>
          <a:p>
            <a:pPr marL="285750" indent="-285750">
              <a:buFont typeface="Arial" panose="020B0604020202020204" pitchFamily="34" charset="0"/>
              <a:buChar char="•"/>
            </a:pPr>
            <a:r>
              <a:rPr lang="hr-HR" sz="1500" dirty="0"/>
              <a:t>Održan je prvi </a:t>
            </a:r>
            <a:r>
              <a:rPr lang="hr-HR" sz="1500" b="1" dirty="0"/>
              <a:t>online sastanak volontera </a:t>
            </a:r>
            <a:r>
              <a:rPr lang="hr-HR" sz="1500" dirty="0"/>
              <a:t>koji rade na liniji; u tijeku je izvođenje tzv. </a:t>
            </a:r>
            <a:r>
              <a:rPr lang="hr-HR" sz="1500" b="1" dirty="0" err="1"/>
              <a:t>peer</a:t>
            </a:r>
            <a:r>
              <a:rPr lang="hr-HR" sz="1500" b="1" dirty="0"/>
              <a:t> podrške </a:t>
            </a:r>
            <a:r>
              <a:rPr lang="hr-HR" sz="1500" dirty="0"/>
              <a:t>i organizira se </a:t>
            </a:r>
            <a:r>
              <a:rPr lang="hr-HR" sz="1500" b="1" dirty="0"/>
              <a:t>supervizija</a:t>
            </a:r>
            <a:r>
              <a:rPr lang="hr-HR" sz="1500" dirty="0"/>
              <a:t> volonterima</a:t>
            </a:r>
          </a:p>
          <a:p>
            <a:pPr marL="285750" indent="-285750">
              <a:buFont typeface="Arial" panose="020B0604020202020204" pitchFamily="34" charset="0"/>
              <a:buChar char="•"/>
            </a:pPr>
            <a:r>
              <a:rPr lang="hr-HR" sz="1500" dirty="0"/>
              <a:t>Izrađen je </a:t>
            </a:r>
            <a:r>
              <a:rPr lang="hr-HR" sz="1500" b="1" dirty="0"/>
              <a:t>plakat na kojem se mogu pronaći kontakti pružatelja psihološke podrške u SD županiji</a:t>
            </a:r>
            <a:endParaRPr lang="hr-HR" sz="1500" dirty="0"/>
          </a:p>
          <a:p>
            <a:pPr marL="285750" indent="-285750">
              <a:buFont typeface="Arial" panose="020B0604020202020204" pitchFamily="34" charset="0"/>
              <a:buChar char="•"/>
            </a:pPr>
            <a:r>
              <a:rPr lang="hr-HR" sz="1500" dirty="0"/>
              <a:t>Sklopljena je </a:t>
            </a:r>
            <a:r>
              <a:rPr lang="hr-HR" sz="1500" b="1" dirty="0"/>
              <a:t>suradnja DPS i GKMM </a:t>
            </a:r>
            <a:r>
              <a:rPr lang="hr-HR" sz="1500" dirty="0"/>
              <a:t>u sklopu koje se svakog petka na web stranicama GKMM objavljuju materijali psihologa SD županije </a:t>
            </a:r>
          </a:p>
          <a:p>
            <a:pPr marL="285750" indent="-285750">
              <a:buFont typeface="Arial" panose="020B0604020202020204" pitchFamily="34" charset="0"/>
              <a:buChar char="•"/>
            </a:pPr>
            <a:r>
              <a:rPr lang="hr-HR" sz="1500" dirty="0"/>
              <a:t>Nastavljena je </a:t>
            </a:r>
            <a:r>
              <a:rPr lang="hr-HR" sz="1500" b="1" dirty="0"/>
              <a:t>suradnja DPS i Info Zone </a:t>
            </a:r>
            <a:r>
              <a:rPr lang="hr-HR" sz="1500" dirty="0"/>
              <a:t>u sklopu koje se dva puta mjesečno objavljuju članci psihologa namijenjeni mladima</a:t>
            </a:r>
          </a:p>
          <a:p>
            <a:pPr marL="285750" indent="-285750">
              <a:buFont typeface="Arial" panose="020B0604020202020204" pitchFamily="34" charset="0"/>
              <a:buChar char="•"/>
            </a:pPr>
            <a:r>
              <a:rPr lang="hr-HR" sz="1500" dirty="0"/>
              <a:t>Kontinuirano objavljivanje korisnih informacija na FB stranici Društva psihologa u Splitu</a:t>
            </a:r>
          </a:p>
          <a:p>
            <a:pPr marL="285750" indent="-285750">
              <a:buFont typeface="Arial" panose="020B0604020202020204" pitchFamily="34" charset="0"/>
              <a:buChar char="•"/>
            </a:pPr>
            <a:r>
              <a:rPr lang="hr-HR" sz="1500" dirty="0"/>
              <a:t>U tijeku je ažuriranje podataka o članovima DPS-a</a:t>
            </a:r>
          </a:p>
        </p:txBody>
      </p:sp>
      <p:sp>
        <p:nvSpPr>
          <p:cNvPr id="11" name="TekstniOkvir 10">
            <a:extLst>
              <a:ext uri="{FF2B5EF4-FFF2-40B4-BE49-F238E27FC236}">
                <a16:creationId xmlns:a16="http://schemas.microsoft.com/office/drawing/2014/main" id="{A426957B-06D7-4D3C-AE17-68E65442DFC0}"/>
              </a:ext>
            </a:extLst>
          </p:cNvPr>
          <p:cNvSpPr txBox="1"/>
          <p:nvPr/>
        </p:nvSpPr>
        <p:spPr>
          <a:xfrm>
            <a:off x="3271875" y="576401"/>
            <a:ext cx="4846938" cy="400110"/>
          </a:xfrm>
          <a:prstGeom prst="rect">
            <a:avLst/>
          </a:prstGeom>
          <a:noFill/>
        </p:spPr>
        <p:txBody>
          <a:bodyPr wrap="square" rtlCol="0">
            <a:spAutoFit/>
          </a:bodyPr>
          <a:lstStyle/>
          <a:p>
            <a:r>
              <a:rPr lang="hr-HR" sz="2000" b="1" u="sng" dirty="0">
                <a:latin typeface="+mj-lt"/>
              </a:rPr>
              <a:t>Provedene aktivnosti:</a:t>
            </a:r>
          </a:p>
        </p:txBody>
      </p:sp>
    </p:spTree>
    <p:extLst>
      <p:ext uri="{BB962C8B-B14F-4D97-AF65-F5344CB8AC3E}">
        <p14:creationId xmlns:p14="http://schemas.microsoft.com/office/powerpoint/2010/main" val="3205057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Rezervirano mjesto sadržaja 4">
            <a:extLst>
              <a:ext uri="{FF2B5EF4-FFF2-40B4-BE49-F238E27FC236}">
                <a16:creationId xmlns:a16="http://schemas.microsoft.com/office/drawing/2014/main" id="{799A9C20-3667-43D6-81E8-F43A94EB207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574" b="11156"/>
          <a:stretch/>
        </p:blipFill>
        <p:spPr>
          <a:xfrm>
            <a:off x="2066276" y="10"/>
            <a:ext cx="12191980" cy="6857990"/>
          </a:xfrm>
          <a:prstGeom prst="rect">
            <a:avLst/>
          </a:prstGeom>
        </p:spPr>
      </p:pic>
      <p:sp>
        <p:nvSpPr>
          <p:cNvPr id="7" name="TekstniOkvir 6">
            <a:extLst>
              <a:ext uri="{FF2B5EF4-FFF2-40B4-BE49-F238E27FC236}">
                <a16:creationId xmlns:a16="http://schemas.microsoft.com/office/drawing/2014/main" id="{43534A63-3D7A-421E-92B2-12D37F840615}"/>
              </a:ext>
            </a:extLst>
          </p:cNvPr>
          <p:cNvSpPr txBox="1"/>
          <p:nvPr/>
        </p:nvSpPr>
        <p:spPr>
          <a:xfrm>
            <a:off x="421466" y="703085"/>
            <a:ext cx="4750898" cy="4708981"/>
          </a:xfrm>
          <a:prstGeom prst="rect">
            <a:avLst/>
          </a:prstGeom>
          <a:solidFill>
            <a:schemeClr val="bg2"/>
          </a:solidFill>
        </p:spPr>
        <p:txBody>
          <a:bodyPr wrap="square" rtlCol="0">
            <a:spAutoFit/>
          </a:bodyPr>
          <a:lstStyle/>
          <a:p>
            <a:r>
              <a:rPr lang="hr-HR" sz="1500" dirty="0"/>
              <a:t>Za kraj…</a:t>
            </a:r>
          </a:p>
          <a:p>
            <a:endParaRPr lang="hr-HR" sz="1500" dirty="0"/>
          </a:p>
          <a:p>
            <a:r>
              <a:rPr lang="hr-HR" sz="1500" dirty="0"/>
              <a:t>Puno toga smo napravili. Hvala svima na angažmanu - od praćenja objava i pružanja podrške vlastitim ukućanima preko pisanja članaka, odazivanja na medijske nastupe, pripreme materijala, pa sve do okretanja k online i telefonskom savjetovanju i volontiranju na liniji.</a:t>
            </a:r>
            <a:br>
              <a:rPr lang="hr-HR" sz="1500" dirty="0"/>
            </a:br>
            <a:br>
              <a:rPr lang="hr-HR" sz="1500" dirty="0"/>
            </a:br>
            <a:r>
              <a:rPr lang="hr-HR" sz="1500" dirty="0"/>
              <a:t>Svatko je dao vlastiti doprinos u skladu s trenutnom situacijom i mogućnostima, a tim doprinosom ste uz pomaganje osobama koje su izravno izložene vašim djelovanjem, doprinijeli i popularizaciji psihologije na području SD županije, što je osnovni cilj Društva psihologa u Splitu te što će dovesti do češćeg obraćanja građana nama - psiholozima, a time i uvećavanja onog broja osoba koje su izravno izložene našim stručnim djelovanjem.  Hvala vam na tome.</a:t>
            </a:r>
            <a:br>
              <a:rPr lang="hr-HR" sz="1500" dirty="0"/>
            </a:br>
            <a:r>
              <a:rPr lang="hr-HR" sz="1500" dirty="0"/>
              <a:t>Za sva pitanja, nedoumice, prijedloge i komentare </a:t>
            </a:r>
            <a:r>
              <a:rPr lang="hr-HR" sz="1500" u="sng" dirty="0"/>
              <a:t>uvijek stojimo na raspolaganju. </a:t>
            </a:r>
            <a:r>
              <a:rPr lang="hr-HR" sz="1500" dirty="0"/>
              <a:t>Kontaktirati nas možete na</a:t>
            </a:r>
          </a:p>
          <a:p>
            <a:r>
              <a:rPr lang="hr-HR" sz="1500" dirty="0">
                <a:hlinkClick r:id="rId3"/>
              </a:rPr>
              <a:t>drustvopsihologa.split@gmail.com</a:t>
            </a:r>
            <a:r>
              <a:rPr lang="hr-HR" sz="1500" dirty="0"/>
              <a:t>   </a:t>
            </a:r>
          </a:p>
        </p:txBody>
      </p:sp>
      <p:pic>
        <p:nvPicPr>
          <p:cNvPr id="8" name="Slika 7" descr="Slika na kojoj se prikazuje stol&#10;&#10;Opis je automatski generiran">
            <a:extLst>
              <a:ext uri="{FF2B5EF4-FFF2-40B4-BE49-F238E27FC236}">
                <a16:creationId xmlns:a16="http://schemas.microsoft.com/office/drawing/2014/main" id="{9F2B32FD-5BA8-4FF1-A858-007624F2B7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341" y="5700933"/>
            <a:ext cx="1293034" cy="791337"/>
          </a:xfrm>
          <a:prstGeom prst="rect">
            <a:avLst/>
          </a:prstGeom>
        </p:spPr>
      </p:pic>
    </p:spTree>
    <p:extLst>
      <p:ext uri="{BB962C8B-B14F-4D97-AF65-F5344CB8AC3E}">
        <p14:creationId xmlns:p14="http://schemas.microsoft.com/office/powerpoint/2010/main" val="657223775"/>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876</Words>
  <Application>Microsoft Office PowerPoint</Application>
  <PresentationFormat>Široki zaslon</PresentationFormat>
  <Paragraphs>64</Paragraphs>
  <Slides>9</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9</vt:i4>
      </vt:variant>
    </vt:vector>
  </HeadingPairs>
  <TitlesOfParts>
    <vt:vector size="14" baseType="lpstr">
      <vt:lpstr>Arial</vt:lpstr>
      <vt:lpstr>Calibri</vt:lpstr>
      <vt:lpstr>Calibri Light</vt:lpstr>
      <vt:lpstr>Wingdings</vt:lpstr>
      <vt:lpstr>Tema sustava Office</vt:lpstr>
      <vt:lpstr>PowerPoint prezentacija</vt:lpstr>
      <vt:lpstr>PowerPoint prezentacija</vt:lpstr>
      <vt:lpstr>Mjesto rada</vt:lpstr>
      <vt:lpstr>Područje rada</vt:lpstr>
      <vt:lpstr>PowerPoint prezentacija</vt:lpstr>
      <vt:lpstr>PowerPoint prezentacija</vt:lpstr>
      <vt:lpstr>PowerPoint prezentacija</vt:lpstr>
      <vt:lpstr>Vaša mišljenja i prijedlozi:</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hjgh</dc:creator>
  <cp:lastModifiedBy>hjgh</cp:lastModifiedBy>
  <cp:revision>11</cp:revision>
  <dcterms:created xsi:type="dcterms:W3CDTF">2020-04-29T14:56:26Z</dcterms:created>
  <dcterms:modified xsi:type="dcterms:W3CDTF">2020-05-11T14:02:38Z</dcterms:modified>
</cp:coreProperties>
</file>